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  <p:sldMasterId id="2147483660" r:id="rId5"/>
    <p:sldMasterId id="2147483648" r:id="rId6"/>
  </p:sldMasterIdLst>
  <p:notesMasterIdLst>
    <p:notesMasterId r:id="rId15"/>
  </p:notesMasterIdLst>
  <p:handoutMasterIdLst>
    <p:handoutMasterId r:id="rId16"/>
  </p:handoutMasterIdLst>
  <p:sldIdLst>
    <p:sldId id="256" r:id="rId7"/>
    <p:sldId id="268" r:id="rId8"/>
    <p:sldId id="284" r:id="rId9"/>
    <p:sldId id="281" r:id="rId10"/>
    <p:sldId id="275" r:id="rId11"/>
    <p:sldId id="282" r:id="rId12"/>
    <p:sldId id="273" r:id="rId13"/>
    <p:sldId id="263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C476A9-6F6E-1417-7C43-5C9665204CB7}" name="Bonnie Fenton" initials="BF" userId="S::B.Fenton@rupprecht-consult.eu::dc17fde1-12eb-4fec-8fa1-027fdf9286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C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FEE8BF-741F-FE95-9A51-3ED1EC9E37A0}" v="597" dt="2022-10-30T18:29:04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3"/>
    <p:restoredTop sz="94626"/>
  </p:normalViewPr>
  <p:slideViewPr>
    <p:cSldViewPr snapToGrid="0" snapToObjects="1" showGuides="1">
      <p:cViewPr varScale="1">
        <p:scale>
          <a:sx n="150" d="100"/>
          <a:sy n="150" d="100"/>
        </p:scale>
        <p:origin x="846" y="114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01" d="100"/>
          <a:sy n="101" d="100"/>
        </p:scale>
        <p:origin x="41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 err="1"/>
              <a:t>ReVeAL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26298760763629192"/>
          <c:y val="0.11467294066335512"/>
          <c:w val="0.51258731635977783"/>
          <c:h val="0.78478645962872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B2-F847-A8AF-B9FE423E2E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B2-F847-A8AF-B9FE423E2E1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AB2-F847-A8AF-B9FE423E2E1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AB2-F847-A8AF-B9FE423E2E14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EAB2-F847-A8AF-B9FE423E2E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6-3443-8AC2-BFD680922179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2C-8A46-BE78-163F0147E8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2C-8A46-BE78-163F0147E84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2C-8A46-BE78-163F0147E8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6229039"/>
        <c:axId val="596230719"/>
      </c:lineChart>
      <c:catAx>
        <c:axId val="596229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6230719"/>
        <c:crosses val="autoZero"/>
        <c:auto val="1"/>
        <c:lblAlgn val="ctr"/>
        <c:lblOffset val="100"/>
        <c:noMultiLvlLbl val="0"/>
      </c:catAx>
      <c:valAx>
        <c:axId val="596230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6229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7A3B6D-4038-AE4D-9CA3-8A0B3D198D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CBE62-FE9C-8F41-AA4A-524B659F33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D3596-C7C3-284F-87DA-DF09ED7ADBE2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DEE203-CC39-5243-A49B-0C553313F0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590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3128B-1C1A-934D-9608-676AFED139CD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061A1-7D83-C44A-8D83-E9B5B8E16E0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084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www.civitas.eu/" TargetMode="External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A89C6D-490C-1243-8D01-5A25C258B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FED239-6769-6141-9953-392E3183B4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632" y="2791312"/>
            <a:ext cx="4636781" cy="14758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accent2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01CF2-EE06-784D-A54B-CFBED82FA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465" y="4371552"/>
            <a:ext cx="4813761" cy="52491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CBAAE-F133-F74A-B3F7-0A71F1D09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B67D-8F0E-BB4B-AF7F-B2F9C35B8D36}" type="datetime1">
              <a:rPr lang="en-US" smtClean="0"/>
              <a:t>11/2/2022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F6138-450A-1C45-A0C5-54DA0DBE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D4076-5908-F64C-B69A-8B91ADAC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3F0C-4393-5645-B366-69620C61F9C2}" type="slidenum">
              <a:rPr lang="en-GB" smtClean="0"/>
              <a:t>‹Nr.›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FEB629-D3B5-4333-9929-7FDBA694EB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911" y="5394162"/>
            <a:ext cx="860473" cy="5736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1112C3-D667-4BCA-BE35-1F49B673D5D7}"/>
              </a:ext>
            </a:extLst>
          </p:cNvPr>
          <p:cNvSpPr txBox="1"/>
          <p:nvPr userDrawn="1"/>
        </p:nvSpPr>
        <p:spPr>
          <a:xfrm>
            <a:off x="1668384" y="5350516"/>
            <a:ext cx="29036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50" dirty="0">
                <a:solidFill>
                  <a:schemeClr val="accent1"/>
                </a:solidFill>
                <a:latin typeface="Asap" panose="02000506040000020004" pitchFamily="2" charset="77"/>
              </a:rPr>
              <a:t>This project has received funding from the European Union’s Horizon 2020 research and innovation programme under grant agreement </a:t>
            </a:r>
            <a:br>
              <a:rPr lang="en-GB" sz="950" dirty="0">
                <a:solidFill>
                  <a:schemeClr val="accent1"/>
                </a:solidFill>
                <a:latin typeface="Asap" panose="02000506040000020004" pitchFamily="2" charset="77"/>
              </a:rPr>
            </a:br>
            <a:r>
              <a:rPr lang="en-GB" sz="950" dirty="0">
                <a:solidFill>
                  <a:schemeClr val="accent1"/>
                </a:solidFill>
                <a:latin typeface="Asap" panose="02000506040000020004" pitchFamily="2" charset="77"/>
              </a:rPr>
              <a:t>No 815008</a:t>
            </a:r>
          </a:p>
        </p:txBody>
      </p:sp>
    </p:spTree>
    <p:extLst>
      <p:ext uri="{BB962C8B-B14F-4D97-AF65-F5344CB8AC3E}">
        <p14:creationId xmlns:p14="http://schemas.microsoft.com/office/powerpoint/2010/main" val="69520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33DEF-568D-0548-A25D-925B46F2D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0" y="0"/>
            <a:ext cx="838199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785C5-DF04-144F-8CA3-EE856495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3F0C-4393-5645-B366-69620C61F9C2}" type="slidenum">
              <a:rPr lang="en-GB" smtClean="0"/>
              <a:t>‹Nr.›</a:t>
            </a:fld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AC8D9BE-0870-B34A-99D7-00DB137A70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7190" y="1887257"/>
            <a:ext cx="4773934" cy="23955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E156610-A6DE-F142-A2CA-EDF0AB6E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374" y="6356350"/>
            <a:ext cx="2743200" cy="365125"/>
          </a:xfrm>
        </p:spPr>
        <p:txBody>
          <a:bodyPr/>
          <a:lstStyle/>
          <a:p>
            <a:fld id="{F2E38764-C210-434B-972F-CBAA9614C82D}" type="datetime1">
              <a:rPr lang="en-US" smtClean="0"/>
              <a:t>11/2/2022</a:t>
            </a:fld>
            <a:endParaRPr lang="en-GB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1E7EDCA-5854-7046-82A4-82BEBDC6C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E4514A3-AF27-C64F-92B7-81489885C9C3}"/>
              </a:ext>
            </a:extLst>
          </p:cNvPr>
          <p:cNvSpPr txBox="1">
            <a:spLocks/>
          </p:cNvSpPr>
          <p:nvPr userDrawn="1"/>
        </p:nvSpPr>
        <p:spPr>
          <a:xfrm>
            <a:off x="86801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sap" panose="0200050604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DD3F0C-4393-5645-B366-69620C61F9C2}" type="slidenum">
              <a:rPr lang="en-GB" smtClean="0">
                <a:solidFill>
                  <a:schemeClr val="bg1"/>
                </a:solidFill>
              </a:rPr>
              <a:pPr/>
              <a:t>‹Nr.›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8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E0EFB7-FEF3-4844-B45E-F0F323B422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97300" y="0"/>
            <a:ext cx="8394700" cy="685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4819006-ED44-2847-A077-D708917E4A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7190" y="1887257"/>
            <a:ext cx="4773934" cy="23955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52BD9281-D2AE-AA42-BEBA-E875B6EBF5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374" y="6356350"/>
            <a:ext cx="2743200" cy="365125"/>
          </a:xfrm>
        </p:spPr>
        <p:txBody>
          <a:bodyPr/>
          <a:lstStyle/>
          <a:p>
            <a:fld id="{F2E38764-C210-434B-972F-CBAA9614C82D}" type="datetime1">
              <a:rPr lang="en-US" smtClean="0"/>
              <a:t>11/2/2022</a:t>
            </a:fld>
            <a:endParaRPr lang="en-GB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B9605695-B3EA-9142-80E0-C7DDAD1F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082F2A13-3BFE-4F41-B3FB-FD45880A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017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2DD3F0C-4393-5645-B366-69620C61F9C2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2746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17C6E-0D69-5946-8CF6-66EB48208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49388"/>
            <a:ext cx="6172200" cy="44116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2180E8-E0AD-9543-88F2-EE1D846FD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129" y="1449388"/>
            <a:ext cx="3932237" cy="4419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EA664-C52B-3340-AA8A-520619A9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421F-8E93-864D-91B4-A70931CBB308}" type="datetime1">
              <a:rPr lang="en-US" smtClean="0"/>
              <a:t>11/2/2022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54C2C-6C7B-8C4A-86B0-1BD27ABC2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F81FC-E7B7-B049-98DA-395A6F6CB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3F0C-4393-5645-B366-69620C61F9C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313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9EF253-8385-BD4F-A54C-E59C99DD21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49388"/>
            <a:ext cx="6172200" cy="44116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FF076-FE6C-064B-A9D0-8757FC87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9542" y="6356350"/>
            <a:ext cx="2743200" cy="365125"/>
          </a:xfrm>
        </p:spPr>
        <p:txBody>
          <a:bodyPr/>
          <a:lstStyle/>
          <a:p>
            <a:fld id="{63EEDDD5-8828-8340-8B5D-A0FEC2AAB09B}" type="datetime1">
              <a:rPr lang="en-US" smtClean="0"/>
              <a:t>11/2/2022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C24C9-8675-2D4A-81DB-23C335D52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2BF4C-1E36-B244-88FD-7E8E15CA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3F0C-4393-5645-B366-69620C61F9C2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0A2CC25-50B9-5049-83CF-B4A17AD83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1298" y="1449389"/>
            <a:ext cx="4109899" cy="44246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208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C0EA30-DA88-3540-874F-F4B4289FE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49388"/>
            <a:ext cx="12182140" cy="5405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FED239-6769-6141-9953-392E3183B4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9" y="1918252"/>
            <a:ext cx="10520361" cy="426347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accent4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US" dirty="0"/>
              <a:t>“Quote”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CBAAE-F133-F74A-B3F7-0A71F1D09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281CF5-B93C-264F-A9CE-A540D19EE6A5}" type="datetime1">
              <a:rPr lang="en-US" smtClean="0"/>
              <a:pPr/>
              <a:t>11/2/2022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F6138-450A-1C45-A0C5-54DA0DBE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D4076-5908-F64C-B69A-8B91ADAC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DD3F0C-4393-5645-B366-69620C61F9C2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459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CA8A9C-60DC-C649-B80A-1B673F535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49388"/>
            <a:ext cx="12182140" cy="54058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5FA40CE-9846-7B45-90D0-EDAB1D7524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631" y="2791312"/>
            <a:ext cx="7979749" cy="14758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accent2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n-US" dirty="0"/>
              <a:t>Thank you for your attention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B0B7122-663F-FD46-8F84-867282388C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1465" y="4371552"/>
            <a:ext cx="4813761" cy="52491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Surname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56B7D-8F2C-4431-B97D-5F9ABB2386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7911" y="5394162"/>
            <a:ext cx="860473" cy="573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D756C7-3B6A-4F52-8168-E1FC0ACB4346}"/>
              </a:ext>
            </a:extLst>
          </p:cNvPr>
          <p:cNvSpPr txBox="1"/>
          <p:nvPr userDrawn="1"/>
        </p:nvSpPr>
        <p:spPr>
          <a:xfrm>
            <a:off x="1668384" y="5350516"/>
            <a:ext cx="29036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50" dirty="0">
                <a:solidFill>
                  <a:schemeClr val="bg1"/>
                </a:solidFill>
                <a:latin typeface="Asap" panose="02000506040000020004" pitchFamily="2" charset="77"/>
              </a:rPr>
              <a:t>This project has received funding from the European Union’s Horizon 2020 research and innovation programme under grant agreement </a:t>
            </a:r>
            <a:br>
              <a:rPr lang="en-GB" sz="950" dirty="0">
                <a:solidFill>
                  <a:schemeClr val="bg1"/>
                </a:solidFill>
                <a:latin typeface="Asap" panose="02000506040000020004" pitchFamily="2" charset="77"/>
              </a:rPr>
            </a:br>
            <a:r>
              <a:rPr lang="en-GB" sz="950" dirty="0">
                <a:solidFill>
                  <a:schemeClr val="bg1"/>
                </a:solidFill>
                <a:latin typeface="Asap" panose="02000506040000020004" pitchFamily="2" charset="77"/>
              </a:rPr>
              <a:t>No 815008</a:t>
            </a:r>
          </a:p>
        </p:txBody>
      </p:sp>
    </p:spTree>
    <p:extLst>
      <p:ext uri="{BB962C8B-B14F-4D97-AF65-F5344CB8AC3E}">
        <p14:creationId xmlns:p14="http://schemas.microsoft.com/office/powerpoint/2010/main" val="505765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ח'/חשון/תשפ"ג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‹Nr.›</a:t>
            </a:fld>
            <a:endParaRPr lang="he-IL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4FD4BCB0-06DE-4108-91F1-118C2242CB9C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rgbClr val="00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21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03318" y="136525"/>
            <a:ext cx="7029450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ח'/חשון/תשפ"ג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‹Nr.›</a:t>
            </a:fld>
            <a:endParaRPr lang="he-IL" dirty="0"/>
          </a:p>
        </p:txBody>
      </p:sp>
      <p:sp>
        <p:nvSpPr>
          <p:cNvPr id="8" name="מלבן 6">
            <a:extLst>
              <a:ext uri="{FF2B5EF4-FFF2-40B4-BE49-F238E27FC236}">
                <a16:creationId xmlns:a16="http://schemas.microsoft.com/office/drawing/2014/main" id="{7B5D2EAE-6658-451A-90D0-91E2BAA90BED}"/>
              </a:ext>
            </a:extLst>
          </p:cNvPr>
          <p:cNvSpPr/>
          <p:nvPr userDrawn="1"/>
        </p:nvSpPr>
        <p:spPr>
          <a:xfrm>
            <a:off x="1" y="6721475"/>
            <a:ext cx="12192000" cy="136525"/>
          </a:xfrm>
          <a:prstGeom prst="rect">
            <a:avLst/>
          </a:prstGeom>
          <a:solidFill>
            <a:srgbClr val="00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he-IL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9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ח'/חשון/תשפ"ג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‹Nr.›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26748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ח'/חשון/תשפ"ג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‹Nr.›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90635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75739-4FD2-3B4C-B5B0-486350D9D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53" y="1825625"/>
            <a:ext cx="10612897" cy="4351338"/>
          </a:xfrm>
        </p:spPr>
        <p:txBody>
          <a:bodyPr/>
          <a:lstStyle>
            <a:lvl1pPr marL="0" indent="0">
              <a:buNone/>
              <a:defRPr b="1"/>
            </a:lvl1pPr>
            <a:lvl2pPr marL="9525" indent="0" algn="l">
              <a:buNone/>
              <a:tabLst/>
              <a:defRPr b="0"/>
            </a:lvl2pPr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C46E0-3761-484E-920A-7C6B14CDE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5ECD-EF7D-4C4F-938A-1AD223B5AE60}" type="datetime1">
              <a:rPr lang="en-US" smtClean="0"/>
              <a:t>11/2/2022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ACC93-C394-A342-AA52-8F955EDE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BA5FA-BCF3-9D42-A0BF-FC9296494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3F0C-4393-5645-B366-69620C61F9C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103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051050" y="365125"/>
            <a:ext cx="7200900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ח'/חשון/תשפ"ג</a:t>
            </a:fld>
            <a:endParaRPr lang="he-IL" dirty="0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‹Nr.›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0570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ח'/חשון/תשפ"ג</a:t>
            </a:fld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‹Nr.›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22972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ח'/חשון/תשפ"ג</a:t>
            </a:fld>
            <a:endParaRPr lang="he-IL" dirty="0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‹Nr.›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95047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ח'/חשון/תשפ"ג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‹Nr.›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42609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he-IL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4CA4-71B9-4810-816E-3082BD5973C8}" type="datetimeFigureOut">
              <a:rPr lang="he-IL" smtClean="0"/>
              <a:t>ח'/חשון/תשפ"ג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9753-BF13-4F29-8082-364375A160BD}" type="slidenum">
              <a:rPr lang="he-IL" smtClean="0"/>
              <a:t>‹Nr.›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50273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D5E67557-8323-86C5-1005-937F5BBCF4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C9199232-9772-D051-5752-39EED65D9E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5394325"/>
            <a:ext cx="8604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F26371F1-2EC2-75AE-C852-82F210165088}"/>
              </a:ext>
            </a:extLst>
          </p:cNvPr>
          <p:cNvSpPr txBox="1"/>
          <p:nvPr userDrawn="1"/>
        </p:nvSpPr>
        <p:spPr>
          <a:xfrm>
            <a:off x="1668463" y="5349875"/>
            <a:ext cx="2903537" cy="677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50">
                <a:solidFill>
                  <a:schemeClr val="accent1"/>
                </a:solidFill>
                <a:latin typeface="Asap" panose="02000506040000020004" pitchFamily="2" charset="77"/>
                <a:cs typeface="+mn-cs"/>
              </a:rPr>
              <a:t>This project has received funding from the European Union’s Horizon 2020 research and innovation programme under grant agreement </a:t>
            </a:r>
            <a:br>
              <a:rPr lang="en-GB" sz="950">
                <a:solidFill>
                  <a:schemeClr val="accent1"/>
                </a:solidFill>
                <a:latin typeface="Asap" panose="02000506040000020004" pitchFamily="2" charset="77"/>
                <a:cs typeface="+mn-cs"/>
              </a:rPr>
            </a:br>
            <a:r>
              <a:rPr lang="en-GB" sz="950">
                <a:solidFill>
                  <a:schemeClr val="accent1"/>
                </a:solidFill>
                <a:latin typeface="Asap" panose="02000506040000020004" pitchFamily="2" charset="77"/>
                <a:cs typeface="+mn-cs"/>
              </a:rPr>
              <a:t>No 815008</a:t>
            </a:r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572088E9-87A7-516F-A2C5-AD47EBE21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5172075"/>
            <a:ext cx="210026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632" y="2791312"/>
            <a:ext cx="4636781" cy="14758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accent2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1465" y="4371552"/>
            <a:ext cx="4813761" cy="52491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CCF4C18-940F-32E4-9429-9F210D5F4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363AD-EC27-45B4-B954-AE94D023959A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6CF8BBB-3955-4BE6-A9F5-E456C4627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4E27090-F14A-D083-07CA-F792388A9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87B1F-5586-4643-9A76-374B2615E960}" type="slidenum">
              <a:rPr lang="en-GB" altLang="pl-PL"/>
              <a:pPr/>
              <a:t>‹Nr.›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565066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253" y="1825625"/>
            <a:ext cx="10612897" cy="4351338"/>
          </a:xfrm>
        </p:spPr>
        <p:txBody>
          <a:bodyPr/>
          <a:lstStyle>
            <a:lvl1pPr marL="0" indent="0">
              <a:buNone/>
              <a:defRPr b="1"/>
            </a:lvl1pPr>
            <a:lvl2pPr marL="9525" indent="0" algn="l">
              <a:buNone/>
              <a:tabLst/>
              <a:defRPr b="0"/>
            </a:lvl2pPr>
            <a:lvl3pPr>
              <a:defRPr sz="24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4F8D2-DE4C-822C-6470-3088FC3B6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10836-6268-4E10-BF43-D6FEFDD580E9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C54BF-92FC-1714-6B3A-742429BD9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6E3BF-FAF1-F61A-959E-F97A074B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EE748-12E5-4249-A626-D3A0E9EB526C}" type="slidenum">
              <a:rPr lang="en-GB" altLang="pl-PL"/>
              <a:pPr/>
              <a:t>‹Nr.›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872952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88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E7C9D-0922-2E69-33F1-B4F711A79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863FD-5C9E-4314-BA98-B7722003C31E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39D05-C4CB-C546-2C16-A1ADB4782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B7899-EC32-3F4A-AE34-16DDB9BF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045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BF6C8B55-E73B-4744-B928-F5BE24F5DDF1}" type="slidenum">
              <a:rPr lang="en-GB" altLang="pl-PL"/>
              <a:pPr/>
              <a:t>‹Nr.›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32596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46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146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8E16F8-5B7E-9CAF-D8A7-D79CC8D41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9CCB-2151-4C05-A0E4-322918E16003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FE4F391-2E49-3B5F-2BB0-F01707209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878DF3-CCBD-685E-E12E-7D2D329F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F3269-A044-4AEE-BBD8-669B29B5A9D8}" type="slidenum">
              <a:rPr lang="en-GB" altLang="pl-PL"/>
              <a:pPr/>
              <a:t>‹Nr.›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872573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6">
            <a:extLst>
              <a:ext uri="{FF2B5EF4-FFF2-40B4-BE49-F238E27FC236}">
                <a16:creationId xmlns:a16="http://schemas.microsoft.com/office/drawing/2014/main" id="{F4B50B02-49B6-75D1-7F7B-C8EE3F8243CE}"/>
              </a:ext>
            </a:extLst>
          </p:cNvPr>
          <p:cNvGraphicFramePr>
            <a:graphicFrameLocks/>
          </p:cNvGraphicFramePr>
          <p:nvPr/>
        </p:nvGraphicFramePr>
        <p:xfrm>
          <a:off x="4895850" y="1398588"/>
          <a:ext cx="7346950" cy="483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3" imgW="7346317" imgH="4834547" progId="Excel.Chart.8">
                  <p:embed/>
                </p:oleObj>
              </mc:Choice>
              <mc:Fallback>
                <p:oleObj r:id="rId3" imgW="7346317" imgH="4834547" progId="Excel.Chart.8">
                  <p:embed/>
                  <p:pic>
                    <p:nvPicPr>
                      <p:cNvPr id="4" name="Chart 6">
                        <a:extLst>
                          <a:ext uri="{FF2B5EF4-FFF2-40B4-BE49-F238E27FC236}">
                            <a16:creationId xmlns:a16="http://schemas.microsoft.com/office/drawing/2014/main" id="{F4B50B02-49B6-75D1-7F7B-C8EE3F8243C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1398588"/>
                        <a:ext cx="7346950" cy="4833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4146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74146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2AA3F7F-3112-2199-58F8-4DF010F32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41ADD-21EA-4DCC-A840-BD401A1F520C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C2838FF-2BD7-DC36-1D8E-40BCBD01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3C7625B-CE4D-AF74-D3B6-0974DF02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C69D5-918C-4239-B75C-35E25AD4FD90}" type="slidenum">
              <a:rPr lang="en-GB" altLang="pl-PL"/>
              <a:pPr/>
              <a:t>‹Nr.›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38156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006B7-A99C-0348-90F2-9D2C28446D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988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02C582-B974-CE4C-B7C5-A0C83E665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D5FBF-5EE9-2E41-838D-4F9F467B4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38764-C210-434B-972F-CBAA9614C82D}" type="datetime1">
              <a:rPr lang="en-US" smtClean="0"/>
              <a:t>11/2/2022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0DE6C-E096-B944-ACF9-622176D0E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1A65A-D296-E54C-9398-C7779D1F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0173" y="6356350"/>
            <a:ext cx="2743200" cy="365125"/>
          </a:xfrm>
        </p:spPr>
        <p:txBody>
          <a:bodyPr/>
          <a:lstStyle/>
          <a:p>
            <a:fld id="{32DD3F0C-4393-5645-B366-69620C61F9C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019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1">
            <a:extLst>
              <a:ext uri="{FF2B5EF4-FFF2-40B4-BE49-F238E27FC236}">
                <a16:creationId xmlns:a16="http://schemas.microsoft.com/office/drawing/2014/main" id="{4D3F7AB0-72A0-4098-5757-B1EC97FB782D}"/>
              </a:ext>
            </a:extLst>
          </p:cNvPr>
          <p:cNvGraphicFramePr>
            <a:graphicFrameLocks/>
          </p:cNvGraphicFramePr>
          <p:nvPr/>
        </p:nvGraphicFramePr>
        <p:xfrm>
          <a:off x="6061075" y="2443163"/>
          <a:ext cx="5349875" cy="391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r:id="rId3" imgW="5352752" imgH="3913971" progId="Excel.Chart.8">
                  <p:embed/>
                </p:oleObj>
              </mc:Choice>
              <mc:Fallback>
                <p:oleObj r:id="rId3" imgW="5352752" imgH="3913971" progId="Excel.Chart.8">
                  <p:embed/>
                  <p:pic>
                    <p:nvPicPr>
                      <p:cNvPr id="4" name="Chart 1">
                        <a:extLst>
                          <a:ext uri="{FF2B5EF4-FFF2-40B4-BE49-F238E27FC236}">
                            <a16:creationId xmlns:a16="http://schemas.microsoft.com/office/drawing/2014/main" id="{4D3F7AB0-72A0-4098-5757-B1EC97FB782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1075" y="2443163"/>
                        <a:ext cx="5349875" cy="391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74146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74146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483665DD-AC29-7154-B0C2-D89A43D6F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2B8C2-D550-4069-BF75-28A86AC7563B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0EE0501-2F5B-911B-93BB-0344D1F6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EF5FC47-36D0-A9B6-8C97-5F24BCEC3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7B82C-0AA8-4A48-9E40-55AB45081DE8}" type="slidenum">
              <a:rPr lang="en-GB" altLang="pl-PL"/>
              <a:pPr/>
              <a:t>‹Nr.›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988942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07A6263-FFF4-8EF2-7A5F-8BCB27EBF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838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4FFC1435-C173-A154-36EE-1C87F57A25C0}"/>
              </a:ext>
            </a:extLst>
          </p:cNvPr>
          <p:cNvSpPr txBox="1">
            <a:spLocks/>
          </p:cNvSpPr>
          <p:nvPr userDrawn="1"/>
        </p:nvSpPr>
        <p:spPr>
          <a:xfrm>
            <a:off x="868045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CA24EFD1-E520-4FC3-B921-7DC1994C8A5B}" type="slidenum">
              <a:rPr lang="en-GB" altLang="pl-PL" sz="1200">
                <a:solidFill>
                  <a:schemeClr val="bg1"/>
                </a:solidFill>
                <a:latin typeface="Asap"/>
              </a:rPr>
              <a:pPr algn="r"/>
              <a:t>‹Nr.›</a:t>
            </a:fld>
            <a:endParaRPr lang="en-GB" altLang="pl-PL" sz="1200">
              <a:solidFill>
                <a:schemeClr val="bg1"/>
              </a:solidFill>
              <a:latin typeface="Asap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957391" y="2115310"/>
            <a:ext cx="4522027" cy="3426209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7190" y="1887257"/>
            <a:ext cx="4773934" cy="23955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EE8099C-EF84-9840-A73B-2A842B457C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B003BE2A-72A3-4CCD-8177-A9DB29A8425C}" type="slidenum">
              <a:rPr lang="en-GB" altLang="pl-PL"/>
              <a:pPr/>
              <a:t>‹Nr.›</a:t>
            </a:fld>
            <a:endParaRPr lang="en-GB" altLang="pl-PL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786D9D8F-567A-14D7-06FC-22E685056C9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E490B-D777-412C-94E8-BB4885DCE9A7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11BC32EB-286F-4A3A-08F9-A7F942656A5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469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86C6F32C-8650-7A1B-FF3E-790C97F9B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0"/>
            <a:ext cx="839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DAB5DC3-3FD8-8B63-EC54-8EF05DB2B7DF}"/>
              </a:ext>
            </a:extLst>
          </p:cNvPr>
          <p:cNvSpPr txBox="1">
            <a:spLocks/>
          </p:cNvSpPr>
          <p:nvPr userDrawn="1"/>
        </p:nvSpPr>
        <p:spPr>
          <a:xfrm>
            <a:off x="868045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D77E0DFA-909C-4727-A0B2-82433E2695FA}" type="slidenum">
              <a:rPr lang="en-GB" altLang="pl-PL" sz="1200">
                <a:solidFill>
                  <a:schemeClr val="accent1"/>
                </a:solidFill>
                <a:latin typeface="Asap"/>
              </a:rPr>
              <a:pPr algn="r"/>
              <a:t>‹Nr.›</a:t>
            </a:fld>
            <a:endParaRPr lang="en-GB" altLang="pl-PL" sz="1200">
              <a:solidFill>
                <a:schemeClr val="accent1"/>
              </a:solidFill>
              <a:latin typeface="Asap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7190" y="1887257"/>
            <a:ext cx="4773934" cy="23955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14589B1-B87C-6F23-EBE1-C9700DD4B9F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C4459C02-F331-4B51-8259-D911776EEA74}" type="slidenum">
              <a:rPr lang="en-GB" altLang="pl-PL"/>
              <a:pPr/>
              <a:t>‹Nr.›</a:t>
            </a:fld>
            <a:endParaRPr lang="en-GB" altLang="pl-PL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19439E8-D286-03B4-8372-E1189FD9624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87994-C76D-4DE4-814B-1F7072413461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8496F3B-E35C-2A9E-45EA-B14FCBDCA8E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617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8AECA04D-8DD3-224F-5154-B2561B83CA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0"/>
            <a:ext cx="838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7190" y="1887257"/>
            <a:ext cx="4773934" cy="23955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83E06C37-BD96-6AFF-4D83-A6E95517C7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3BD05-B965-48BB-970B-5D2A0F5BB609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12FA5-8052-487A-4F9F-66072807B6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2D3F3-5289-A77A-B4BB-90BE7A9EC9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8045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33EC500-7999-4338-AC85-D785CBE00CE4}" type="slidenum">
              <a:rPr lang="en-GB" altLang="pl-PL"/>
              <a:pPr/>
              <a:t>‹Nr.›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847004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FEE7B-1D36-9E04-9A00-F464DB662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838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37E59D0-5D0E-34CA-AEA2-AF9689C617B8}"/>
              </a:ext>
            </a:extLst>
          </p:cNvPr>
          <p:cNvSpPr txBox="1">
            <a:spLocks/>
          </p:cNvSpPr>
          <p:nvPr userDrawn="1"/>
        </p:nvSpPr>
        <p:spPr>
          <a:xfrm>
            <a:off x="868045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3D7FAE61-4C2A-4AEB-9CA1-5A884204BF7F}" type="slidenum">
              <a:rPr lang="en-GB" altLang="pl-PL" sz="1200">
                <a:solidFill>
                  <a:schemeClr val="bg1"/>
                </a:solidFill>
                <a:latin typeface="Asap"/>
              </a:rPr>
              <a:pPr algn="r"/>
              <a:t>‹Nr.›</a:t>
            </a:fld>
            <a:endParaRPr lang="en-GB" altLang="pl-PL" sz="1200">
              <a:solidFill>
                <a:schemeClr val="bg1"/>
              </a:solidFill>
              <a:latin typeface="Asap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7190" y="1887257"/>
            <a:ext cx="4773934" cy="23955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3E8878D-E452-0C01-FB35-C2371E85AD4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574584FA-3398-4CC5-A427-4A1F4C90E054}" type="slidenum">
              <a:rPr lang="en-GB" altLang="pl-PL"/>
              <a:pPr/>
              <a:t>‹Nr.›</a:t>
            </a:fld>
            <a:endParaRPr lang="en-GB" altLang="pl-PL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188EC98-82A1-0980-FCD8-934C6683C44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441E-A1CB-40A2-A87D-15DA31230C56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D385901-FE18-CB14-C7B2-6B386A7F919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161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02D809EA-8CDA-305E-62DF-EFF61F03A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0"/>
            <a:ext cx="839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7190" y="1887257"/>
            <a:ext cx="4773934" cy="23955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E86D9F3-5FBA-6889-FEBD-63698FB28E1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67E9B-3A4D-4D8A-BA2D-8A2B5B519A5D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E53B578E-03E6-D7F5-5EBB-0AA7B64118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F15B0AB-51E8-F0D3-32E1-1D1CC50B26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8045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65748153-236B-4E57-977E-D2DDEFAEE2A7}" type="slidenum">
              <a:rPr lang="en-GB" altLang="pl-PL"/>
              <a:pPr/>
              <a:t>‹Nr.›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823493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49388"/>
            <a:ext cx="6172200" cy="44116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129" y="1449388"/>
            <a:ext cx="3932237" cy="4419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6C2ED9-3509-1481-4A3D-BE0762D8E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F75CE-46C8-4D9F-8F8C-D6AD2587C6DD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5F682C-DF59-DFFE-EA9F-30F76B70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3C54E3-768B-7A65-FB4A-02D5AC81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1FB9A-0D34-46C8-82AE-76C2156026A1}" type="slidenum">
              <a:rPr lang="en-GB" altLang="pl-PL"/>
              <a:pPr/>
              <a:t>‹Nr.›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2651017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49388"/>
            <a:ext cx="6172200" cy="441166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51298" y="1449389"/>
            <a:ext cx="4109899" cy="44246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CB149DAF-D25C-AFE9-760F-E0A1B0B65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8825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BE1F3-5A9E-4F63-9096-5F8C6BB617FD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00CA7BE-3849-3674-6757-39FFC57E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05F5616-A684-FE83-ED2D-A973ECF2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473F6-87C7-4FBA-9B4A-A5940D9C2197}" type="slidenum">
              <a:rPr lang="en-GB" altLang="pl-PL"/>
              <a:pPr/>
              <a:t>‹Nr.›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371373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07C6837A-AC91-687C-B924-C66AD6AB76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9388"/>
            <a:ext cx="12182475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9" y="1918252"/>
            <a:ext cx="10520361" cy="426347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1">
                <a:solidFill>
                  <a:schemeClr val="accent4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0C30D-207C-CE8A-7F58-38E1FEFD3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96B6667-783A-4F1A-92FC-F7129786C18C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E7B79-81B5-FEA2-4C22-DCA7CA5D9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27C40-7D00-9550-5926-D3FFC273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081FC9-DC58-4E79-90D5-3C9C0D217BF6}" type="slidenum">
              <a:rPr lang="en-GB" altLang="pl-PL"/>
              <a:pPr/>
              <a:t>‹Nr.›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55623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7165E6F-F16A-81CA-F630-215F8F7C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1613"/>
            <a:ext cx="12182475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A989390-3104-0E95-F3CA-7458473990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5305425"/>
            <a:ext cx="10826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353FE295-A99C-61C7-F11F-88975996024C}"/>
              </a:ext>
            </a:extLst>
          </p:cNvPr>
          <p:cNvSpPr txBox="1"/>
          <p:nvPr userDrawn="1"/>
        </p:nvSpPr>
        <p:spPr>
          <a:xfrm>
            <a:off x="1817688" y="5349875"/>
            <a:ext cx="2903537" cy="677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50">
                <a:solidFill>
                  <a:schemeClr val="bg1"/>
                </a:solidFill>
                <a:latin typeface="Asap" panose="02000506040000020004" pitchFamily="2" charset="77"/>
                <a:cs typeface="+mn-cs"/>
              </a:rPr>
              <a:t>This project has received funding from the European Union’s Horizon 2020 research and innovation programme under grant agreement </a:t>
            </a:r>
            <a:br>
              <a:rPr lang="en-GB" sz="950">
                <a:solidFill>
                  <a:schemeClr val="bg1"/>
                </a:solidFill>
                <a:latin typeface="Asap" panose="02000506040000020004" pitchFamily="2" charset="77"/>
                <a:cs typeface="+mn-cs"/>
              </a:rPr>
            </a:br>
            <a:r>
              <a:rPr lang="en-GB" sz="950">
                <a:solidFill>
                  <a:schemeClr val="bg1"/>
                </a:solidFill>
                <a:latin typeface="Asap" panose="02000506040000020004" pitchFamily="2" charset="77"/>
                <a:cs typeface="+mn-cs"/>
              </a:rPr>
              <a:t>No 815008</a:t>
            </a:r>
          </a:p>
        </p:txBody>
      </p:sp>
      <p:pic>
        <p:nvPicPr>
          <p:cNvPr id="7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477A38E-E484-F56C-4FC3-DC59F2327A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663" y="5305425"/>
            <a:ext cx="158750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D0C71AAF-BC31-AC93-B778-15F39A6570BB}"/>
              </a:ext>
            </a:extLst>
          </p:cNvPr>
          <p:cNvSpPr txBox="1"/>
          <p:nvPr userDrawn="1"/>
        </p:nvSpPr>
        <p:spPr>
          <a:xfrm>
            <a:off x="3003550" y="3159125"/>
            <a:ext cx="61801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5BDD29E-41D1-3E99-54DA-862743EC2F75}"/>
              </a:ext>
            </a:extLst>
          </p:cNvPr>
          <p:cNvSpPr txBox="1"/>
          <p:nvPr userDrawn="1"/>
        </p:nvSpPr>
        <p:spPr>
          <a:xfrm>
            <a:off x="6999288" y="5481638"/>
            <a:ext cx="2905125" cy="54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i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ReVeAL is a project under the CIVITAS Initiative.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i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Read more - </a:t>
            </a:r>
            <a:r>
              <a:rPr lang="en-GB" sz="1000" i="1" u="sng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civitas.eu</a:t>
            </a:r>
            <a:r>
              <a:rPr lang="en-GB" sz="1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950">
              <a:solidFill>
                <a:schemeClr val="bg1"/>
              </a:solidFill>
              <a:latin typeface="Asap" panose="02000506040000020004" pitchFamily="2" charset="77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31631" y="2791312"/>
            <a:ext cx="7979749" cy="14758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accent2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741465" y="4371552"/>
            <a:ext cx="4813761" cy="52491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47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D01FC-8266-414A-A045-3E73002F2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46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6C94D-C073-B64A-9682-F2889EEE6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46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44E25A-809E-F347-976A-80C1FCCFD3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FF7FCC-D403-5949-A6C1-AA36C857ED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37536A-0EB7-C745-8AFA-2FFD926EE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702C-DB77-1B44-80E9-836F6109C703}" type="datetime1">
              <a:rPr lang="en-US" smtClean="0"/>
              <a:t>11/2/2022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941BFB-26AE-2040-A8CD-159BE169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00B14C-0016-8840-B8D3-C9C55915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3F0C-4393-5645-B366-69620C61F9C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484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F519C2-22C4-8F1A-921F-3D400A48DD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938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AFAFE-8C10-41E3-9BBF-10ECE24ACE1B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7B4FD3-66DF-12B2-0656-54554F3D1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249C57-A90A-97DC-E8BD-C5FA3955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98C87AF-B93B-4491-BAEB-02339AE81963}" type="slidenum">
              <a:rPr lang="en-GB" altLang="pl-PL"/>
              <a:pPr/>
              <a:t>‹Nr.›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880308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CEA7FA-E349-E944-B553-57208AD28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74259-D3BB-4A48-AD87-3E99F6A76E15}" type="datetime1">
              <a:rPr lang="en-US" smtClean="0"/>
              <a:t>11/2/2022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3083E9-270A-2B4D-B9DD-F2211A2E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77F87-4A47-CB4B-AE85-DE5C7493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3F0C-4393-5645-B366-69620C61F9C2}" type="slidenum">
              <a:rPr lang="en-GB" smtClean="0"/>
              <a:t>‹Nr.›</a:t>
            </a:fld>
            <a:endParaRPr lang="en-GB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FEEF557-A9DE-CC40-8910-EA0E37C8BFD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55396208"/>
              </p:ext>
            </p:extLst>
          </p:nvPr>
        </p:nvGraphicFramePr>
        <p:xfrm>
          <a:off x="4946651" y="1449387"/>
          <a:ext cx="7245349" cy="4732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5A371EE-2697-C544-9579-9721D7A9C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46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366A2E0-EAF3-0E44-A72D-45D56B95F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46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17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CEA7FA-E349-E944-B553-57208AD28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B682-C783-4A48-AB6A-AAD6DBBA9B47}" type="datetime1">
              <a:rPr lang="en-US" smtClean="0"/>
              <a:t>11/2/2022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3083E9-270A-2B4D-B9DD-F2211A2E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77F87-4A47-CB4B-AE85-DE5C7493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3F0C-4393-5645-B366-69620C61F9C2}" type="slidenum">
              <a:rPr lang="en-GB" smtClean="0"/>
              <a:t>‹Nr.›</a:t>
            </a:fld>
            <a:endParaRPr lang="en-GB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5778BE7-5567-8047-A62F-96FDAA09A7C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58915275"/>
              </p:ext>
            </p:extLst>
          </p:nvPr>
        </p:nvGraphicFramePr>
        <p:xfrm>
          <a:off x="6112564" y="2494722"/>
          <a:ext cx="5247585" cy="3812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AD1599-C973-1A47-9016-8CBA72BD0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46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72DC8D1-2082-4640-8F70-827813087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464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57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785C5-DF04-144F-8CA3-EE856495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3F0C-4393-5645-B366-69620C61F9C2}" type="slidenum">
              <a:rPr lang="en-GB" smtClean="0"/>
              <a:t>‹Nr.›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081D58-5216-0343-B26D-2326B279D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7391" y="2115310"/>
            <a:ext cx="4522027" cy="3426209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B07112-9D99-1440-92B8-02013A993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9999" y="0"/>
            <a:ext cx="8382001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FA6F-74D0-514F-8E54-0E9B544C3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7190" y="1887257"/>
            <a:ext cx="4773934" cy="23955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F73EA029-821D-9A44-9A94-58E2CFDEAA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374" y="6356350"/>
            <a:ext cx="2743200" cy="365125"/>
          </a:xfrm>
        </p:spPr>
        <p:txBody>
          <a:bodyPr/>
          <a:lstStyle/>
          <a:p>
            <a:fld id="{F2E38764-C210-434B-972F-CBAA9614C82D}" type="datetime1">
              <a:rPr lang="en-US" smtClean="0"/>
              <a:t>11/2/2022</a:t>
            </a:fld>
            <a:endParaRPr lang="en-GB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CDE24526-382F-9848-88CC-5836A1894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8314E4F0-69C8-2047-912A-E7554343D61B}"/>
              </a:ext>
            </a:extLst>
          </p:cNvPr>
          <p:cNvSpPr txBox="1">
            <a:spLocks/>
          </p:cNvSpPr>
          <p:nvPr userDrawn="1"/>
        </p:nvSpPr>
        <p:spPr>
          <a:xfrm>
            <a:off x="86801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sap" panose="0200050604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DD3F0C-4393-5645-B366-69620C61F9C2}" type="slidenum">
              <a:rPr lang="en-GB" smtClean="0">
                <a:solidFill>
                  <a:schemeClr val="bg1"/>
                </a:solidFill>
              </a:rPr>
              <a:pPr/>
              <a:t>‹Nr.›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5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785C5-DF04-144F-8CA3-EE856495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3F0C-4393-5645-B366-69620C61F9C2}" type="slidenum">
              <a:rPr lang="en-GB" smtClean="0"/>
              <a:t>‹Nr.›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A25FDD-E9A9-3E49-AB8A-6E9479305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97299" y="0"/>
            <a:ext cx="8394700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3390AD7-0A7D-894F-9281-792BE554AA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7190" y="1887257"/>
            <a:ext cx="4773934" cy="23955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C96681E-E167-CB4B-8892-9ADEE55D4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374" y="6356350"/>
            <a:ext cx="2743200" cy="365125"/>
          </a:xfrm>
        </p:spPr>
        <p:txBody>
          <a:bodyPr/>
          <a:lstStyle/>
          <a:p>
            <a:fld id="{F2E38764-C210-434B-972F-CBAA9614C82D}" type="datetime1">
              <a:rPr lang="en-US" smtClean="0"/>
              <a:t>11/2/2022</a:t>
            </a:fld>
            <a:endParaRPr lang="en-GB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C3A0CB0F-F656-C343-B931-DB161E00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DB5199EB-D79F-F04D-9984-D73D86ACA81F}"/>
              </a:ext>
            </a:extLst>
          </p:cNvPr>
          <p:cNvSpPr txBox="1">
            <a:spLocks/>
          </p:cNvSpPr>
          <p:nvPr userDrawn="1"/>
        </p:nvSpPr>
        <p:spPr>
          <a:xfrm>
            <a:off x="86801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sap" panose="0200050604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DD3F0C-4393-5645-B366-69620C61F9C2}" type="slidenum">
              <a:rPr lang="en-GB" smtClean="0">
                <a:solidFill>
                  <a:schemeClr val="accent1"/>
                </a:solidFill>
              </a:rPr>
              <a:pPr/>
              <a:t>‹Nr.›</a:t>
            </a:fld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2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785D93-BA5E-544D-8612-E91F507E4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3649" y="1"/>
            <a:ext cx="8382001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94CAC4F-EA3B-3D45-9BDC-380DFD2376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7190" y="1887257"/>
            <a:ext cx="4773934" cy="23955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190E0F1-8712-2D4A-86F7-3C1C1564E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374" y="6356350"/>
            <a:ext cx="2743200" cy="365125"/>
          </a:xfrm>
        </p:spPr>
        <p:txBody>
          <a:bodyPr/>
          <a:lstStyle/>
          <a:p>
            <a:fld id="{F2E38764-C210-434B-972F-CBAA9614C82D}" type="datetime1">
              <a:rPr lang="en-US" smtClean="0"/>
              <a:t>11/2/2022</a:t>
            </a:fld>
            <a:endParaRPr lang="en-GB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1A11D53-4430-3548-9ABE-68A62B474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DEBECE2-C701-0245-894D-08E090EC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0173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2DD3F0C-4393-5645-B366-69620C61F9C2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311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3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E3DB5-0EEE-1B4C-9885-18DEC931C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7254" y="1825625"/>
            <a:ext cx="106128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44B68-CCCD-1D47-AB73-62621E732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937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B4F0A491-DBE0-434B-B8BD-E9369B315780}" type="datetime1">
              <a:rPr lang="en-US" smtClean="0"/>
              <a:pPr/>
              <a:t>11/2/2022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C4542-D4D9-6D47-98F5-EDCB590AB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sap" panose="02000506040000020004" pitchFamily="2" charset="77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2DF7A-484A-7D41-9E96-2FD619BCC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sap" panose="02000506040000020004" pitchFamily="2" charset="77"/>
              </a:defRPr>
            </a:lvl1pPr>
          </a:lstStyle>
          <a:p>
            <a:fld id="{32DD3F0C-4393-5645-B366-69620C61F9C2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2623A-209D-9448-A242-2B5ADD21401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46138" y="104001"/>
            <a:ext cx="3398275" cy="1312729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A1F2742-7E08-B841-B58C-43A7549622F5}"/>
              </a:ext>
            </a:extLst>
          </p:cNvPr>
          <p:cNvSpPr txBox="1">
            <a:spLocks/>
          </p:cNvSpPr>
          <p:nvPr userDrawn="1"/>
        </p:nvSpPr>
        <p:spPr>
          <a:xfrm>
            <a:off x="5614217" y="312801"/>
            <a:ext cx="5844253" cy="98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accent1"/>
                </a:solidFill>
                <a:latin typeface="Asap" panose="02000506040000020004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err="1">
                <a:solidFill>
                  <a:schemeClr val="accent2"/>
                </a:solidFill>
                <a:latin typeface="Rubik" pitchFamily="2" charset="-79"/>
                <a:cs typeface="Rubik" pitchFamily="2" charset="-79"/>
              </a:rPr>
              <a:t>ReVeAL</a:t>
            </a:r>
            <a:r>
              <a:rPr lang="en-US" sz="2400" b="1" dirty="0">
                <a:solidFill>
                  <a:schemeClr val="accent2"/>
                </a:solidFill>
                <a:latin typeface="Rubik" pitchFamily="2" charset="-79"/>
                <a:cs typeface="Rubik" pitchFamily="2" charset="-79"/>
              </a:rPr>
              <a:t> presentation</a:t>
            </a:r>
            <a:endParaRPr lang="en-GB" sz="2400" b="1" dirty="0">
              <a:solidFill>
                <a:schemeClr val="accent2"/>
              </a:solidFill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435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86" r:id="rId6"/>
    <p:sldLayoutId id="2147483655" r:id="rId7"/>
    <p:sldLayoutId id="2147483658" r:id="rId8"/>
    <p:sldLayoutId id="2147483688" r:id="rId9"/>
    <p:sldLayoutId id="2147483690" r:id="rId10"/>
    <p:sldLayoutId id="2147483659" r:id="rId11"/>
    <p:sldLayoutId id="2147483656" r:id="rId12"/>
    <p:sldLayoutId id="2147483657" r:id="rId13"/>
    <p:sldLayoutId id="2147483685" r:id="rId14"/>
    <p:sldLayoutId id="2147483687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accent1"/>
          </a:solidFill>
          <a:latin typeface="Asap" panose="0200050604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accent1"/>
          </a:solidFill>
          <a:latin typeface="Rubik" pitchFamily="2" charset="-79"/>
          <a:ea typeface="+mn-ea"/>
          <a:cs typeface="Rubik" pitchFamily="2" charset="-79"/>
        </a:defRPr>
      </a:lvl1pPr>
      <a:lvl2pPr marL="95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2400" kern="1200">
          <a:solidFill>
            <a:schemeClr val="accent1"/>
          </a:solidFill>
          <a:latin typeface="Rubik" pitchFamily="2" charset="-79"/>
          <a:ea typeface="+mn-ea"/>
          <a:cs typeface="Rubik" pitchFamily="2" charset="-79"/>
        </a:defRPr>
      </a:lvl2pPr>
      <a:lvl3pPr marL="403225" indent="-2365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chemeClr val="accent1"/>
          </a:solidFill>
          <a:latin typeface="Rubik" pitchFamily="2" charset="-79"/>
          <a:ea typeface="+mn-ea"/>
          <a:cs typeface="Rubik" pitchFamily="2" charset="-79"/>
        </a:defRPr>
      </a:lvl3pPr>
      <a:lvl4pPr marL="668338" indent="-225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accent1"/>
          </a:solidFill>
          <a:latin typeface="Rubik" pitchFamily="2" charset="-79"/>
          <a:ea typeface="+mn-ea"/>
          <a:cs typeface="Rubik" pitchFamily="2" charset="-79"/>
        </a:defRPr>
      </a:lvl4pPr>
      <a:lvl5pPr marL="935038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accent1"/>
          </a:solidFill>
          <a:latin typeface="Rubik" pitchFamily="2" charset="-79"/>
          <a:ea typeface="+mn-ea"/>
          <a:cs typeface="Rubik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6" userDrawn="1">
          <p15:clr>
            <a:srgbClr val="F26B43"/>
          </p15:clr>
        </p15:guide>
        <p15:guide id="4" orient="horz" pos="3894" userDrawn="1">
          <p15:clr>
            <a:srgbClr val="F26B43"/>
          </p15:clr>
        </p15:guide>
        <p15:guide id="5" orient="horz" pos="5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2095500" y="365125"/>
            <a:ext cx="702945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Calibri" panose="020F0502020204030204" pitchFamily="34" charset="0"/>
              </a:defRPr>
            </a:lvl1pPr>
          </a:lstStyle>
          <a:p>
            <a:fld id="{AA869753-BF13-4F29-8082-364375A160BD}" type="slidenum">
              <a:rPr lang="he-IL" smtClean="0"/>
              <a:pPr/>
              <a:t>‹Nr.›</a:t>
            </a:fld>
            <a:endParaRPr lang="he-IL" dirty="0"/>
          </a:p>
        </p:txBody>
      </p:sp>
      <p:pic>
        <p:nvPicPr>
          <p:cNvPr id="7" name="תמונה 28">
            <a:extLst>
              <a:ext uri="{FF2B5EF4-FFF2-40B4-BE49-F238E27FC236}">
                <a16:creationId xmlns:a16="http://schemas.microsoft.com/office/drawing/2014/main" id="{A134A842-0252-4ABC-947B-F7761FCB8A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8" b="22729"/>
          <a:stretch/>
        </p:blipFill>
        <p:spPr>
          <a:xfrm>
            <a:off x="10032918" y="4684947"/>
            <a:ext cx="2159082" cy="2090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19FEB1-F147-481F-A4BF-BD1422F92C8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" y="52386"/>
            <a:ext cx="1928656" cy="1458913"/>
          </a:xfrm>
          <a:prstGeom prst="rect">
            <a:avLst/>
          </a:prstGeom>
        </p:spPr>
      </p:pic>
      <p:pic>
        <p:nvPicPr>
          <p:cNvPr id="10" name="תמונה 3">
            <a:extLst>
              <a:ext uri="{FF2B5EF4-FFF2-40B4-BE49-F238E27FC236}">
                <a16:creationId xmlns:a16="http://schemas.microsoft.com/office/drawing/2014/main" id="{7E3EE796-3EE7-4C45-9579-C7F767D91DE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358209" y="0"/>
            <a:ext cx="2699573" cy="1264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91BBAD-FFBB-B4E8-0693-434747D676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6" y="5568231"/>
            <a:ext cx="4434451" cy="139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1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1" r:id="rId2"/>
    <p:sldLayoutId id="2147483679" r:id="rId3"/>
    <p:sldLayoutId id="2147483691" r:id="rId4"/>
    <p:sldLayoutId id="2147483678" r:id="rId5"/>
    <p:sldLayoutId id="2147483680" r:id="rId6"/>
    <p:sldLayoutId id="2147483682" r:id="rId7"/>
    <p:sldLayoutId id="2147483683" r:id="rId8"/>
    <p:sldLayoutId id="2147483684" r:id="rId9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8D2FD153-5907-0C3B-9C35-022E41AAA0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47713" y="1825625"/>
            <a:ext cx="1061243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/>
              <a:t>Edit Master text styles</a:t>
            </a:r>
          </a:p>
          <a:p>
            <a:pPr lvl="1"/>
            <a:r>
              <a:rPr lang="en-US" altLang="pl-PL"/>
              <a:t>Second level</a:t>
            </a:r>
          </a:p>
          <a:p>
            <a:pPr lvl="2"/>
            <a:r>
              <a:rPr lang="en-US" altLang="pl-PL"/>
              <a:t>Third level</a:t>
            </a:r>
          </a:p>
          <a:p>
            <a:pPr lvl="3"/>
            <a:r>
              <a:rPr lang="en-US" altLang="pl-PL"/>
              <a:t>Fourth level</a:t>
            </a:r>
          </a:p>
          <a:p>
            <a:pPr lvl="4"/>
            <a:r>
              <a:rPr lang="en-US" altLang="pl-PL"/>
              <a:t>Fifth level</a:t>
            </a:r>
            <a:endParaRPr lang="en-GB" alt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2F4E1-C056-059F-77E6-E68F988E5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99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>
              <a:defRPr/>
            </a:pPr>
            <a:fld id="{124A5B75-ADFC-46E1-965F-BA0DE125E3BC}" type="datetime1">
              <a:rPr lang="en-US"/>
              <a:pPr>
                <a:defRPr/>
              </a:pPr>
              <a:t>11/2/2022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8C064-C149-0190-0BA7-5169CFF1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sap" panose="02000506040000020004" pitchFamily="2" charset="77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9D895-AB6B-0364-EF35-764D5E251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sap"/>
              </a:defRPr>
            </a:lvl1pPr>
          </a:lstStyle>
          <a:p>
            <a:fld id="{DB127C5D-E094-4A6D-A810-3CBD6C536349}" type="slidenum">
              <a:rPr lang="en-GB" altLang="pl-PL"/>
              <a:pPr/>
              <a:t>‹Nr.›</a:t>
            </a:fld>
            <a:endParaRPr lang="en-GB" altLang="pl-PL"/>
          </a:p>
        </p:txBody>
      </p:sp>
      <p:pic>
        <p:nvPicPr>
          <p:cNvPr id="1030" name="Picture 7">
            <a:extLst>
              <a:ext uri="{FF2B5EF4-FFF2-40B4-BE49-F238E27FC236}">
                <a16:creationId xmlns:a16="http://schemas.microsoft.com/office/drawing/2014/main" id="{16B6EE6D-C12C-DFE4-AACC-5B7A16A8362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4775"/>
            <a:ext cx="33988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AFF1EF6-65B8-08FE-14D2-C8E18A80620A}"/>
              </a:ext>
            </a:extLst>
          </p:cNvPr>
          <p:cNvSpPr txBox="1">
            <a:spLocks/>
          </p:cNvSpPr>
          <p:nvPr userDrawn="1"/>
        </p:nvSpPr>
        <p:spPr>
          <a:xfrm>
            <a:off x="5614988" y="312738"/>
            <a:ext cx="5843587" cy="984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accent1"/>
                </a:solidFill>
                <a:latin typeface="Asap" panose="02000506040000020004" pitchFamily="2" charset="77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2400" b="1" err="1">
                <a:solidFill>
                  <a:schemeClr val="accent2"/>
                </a:solidFill>
                <a:latin typeface="Rubik" pitchFamily="2" charset="-79"/>
                <a:cs typeface="Rubik" pitchFamily="2" charset="-79"/>
              </a:rPr>
              <a:t>ReVeAL</a:t>
            </a:r>
            <a:r>
              <a:rPr lang="en-US" sz="2400" b="1">
                <a:solidFill>
                  <a:schemeClr val="accent2"/>
                </a:solidFill>
                <a:latin typeface="Rubik" pitchFamily="2" charset="-79"/>
                <a:cs typeface="Rubik" pitchFamily="2" charset="-79"/>
              </a:rPr>
              <a:t> presentation</a:t>
            </a:r>
            <a:endParaRPr lang="en-GB" sz="2400" b="1">
              <a:solidFill>
                <a:schemeClr val="accent2"/>
              </a:solidFill>
              <a:latin typeface="Rubik" pitchFamily="2" charset="-79"/>
              <a:cs typeface="Rubik" pitchFamily="2" charset="-79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3" r:id="rId2"/>
    <p:sldLayoutId id="2147483666" r:id="rId3"/>
    <p:sldLayoutId id="2147483662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1" r:id="rId12"/>
    <p:sldLayoutId id="2147483674" r:id="rId13"/>
    <p:sldLayoutId id="2147483675" r:id="rId14"/>
    <p:sldLayoutId id="2147483676" r:id="rId15"/>
    <p:sldLayoutId id="2147483664" r:id="rId16"/>
  </p:sldLayoutIdLst>
  <p:hf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kern="1200">
          <a:solidFill>
            <a:schemeClr val="accent1"/>
          </a:solidFill>
          <a:latin typeface="Asap" panose="02000506040000020004" pitchFamily="2" charset="77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accent1"/>
          </a:solidFill>
          <a:latin typeface="Asap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accent1"/>
          </a:solidFill>
          <a:latin typeface="Asap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accent1"/>
          </a:solidFill>
          <a:latin typeface="Asap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accent1"/>
          </a:solidFill>
          <a:latin typeface="Asap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accent1"/>
          </a:solidFill>
          <a:latin typeface="Asap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accent1"/>
          </a:solidFill>
          <a:latin typeface="Asap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accent1"/>
          </a:solidFill>
          <a:latin typeface="Asap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accent1"/>
          </a:solidFill>
          <a:latin typeface="Asap"/>
        </a:defRPr>
      </a:lvl9pPr>
    </p:titleStyle>
    <p:bodyStyle>
      <a:lvl1pPr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400" b="1" kern="1200">
          <a:solidFill>
            <a:schemeClr val="accent1"/>
          </a:solidFill>
          <a:latin typeface="Rubik" pitchFamily="2" charset="-79"/>
          <a:ea typeface="+mn-ea"/>
          <a:cs typeface="Rubik" pitchFamily="2" charset="-79"/>
        </a:defRPr>
      </a:lvl1pPr>
      <a:lvl2pPr marL="9525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400" kern="1200">
          <a:solidFill>
            <a:schemeClr val="accent1"/>
          </a:solidFill>
          <a:latin typeface="Rubik" pitchFamily="2" charset="-79"/>
          <a:ea typeface="+mn-ea"/>
          <a:cs typeface="Rubik" pitchFamily="2" charset="-79"/>
        </a:defRPr>
      </a:lvl2pPr>
      <a:lvl3pPr marL="403225" indent="-236538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Rubik" pitchFamily="2" charset="-79"/>
          <a:ea typeface="+mn-ea"/>
          <a:cs typeface="Rubik" pitchFamily="2" charset="-79"/>
        </a:defRPr>
      </a:lvl3pPr>
      <a:lvl4pPr marL="668338" indent="-225425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accent1"/>
          </a:solidFill>
          <a:latin typeface="Rubik" pitchFamily="2" charset="-79"/>
          <a:ea typeface="+mn-ea"/>
          <a:cs typeface="Rubik" pitchFamily="2" charset="-79"/>
        </a:defRPr>
      </a:lvl4pPr>
      <a:lvl5pPr marL="935038" indent="-227013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accent1"/>
          </a:solidFill>
          <a:latin typeface="Rubik" pitchFamily="2" charset="-79"/>
          <a:ea typeface="+mn-ea"/>
          <a:cs typeface="Rubik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8FCB-2B8F-824A-A8C3-52787821B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632" y="2233228"/>
            <a:ext cx="4636781" cy="1475888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GB" sz="4800" dirty="0" smtClean="0">
                <a:latin typeface="Asap"/>
                <a:cs typeface="Rubik"/>
              </a:rPr>
              <a:t>Bielefeld</a:t>
            </a:r>
            <a:r>
              <a:rPr lang="en-GB" dirty="0">
                <a:latin typeface="Asap"/>
                <a:cs typeface="Rubik"/>
              </a:rPr>
              <a:t/>
            </a:r>
            <a:br>
              <a:rPr lang="en-GB" dirty="0">
                <a:latin typeface="Asap"/>
                <a:cs typeface="Rubik"/>
              </a:rPr>
            </a:br>
            <a:r>
              <a:rPr lang="en-GB" sz="2400" dirty="0">
                <a:latin typeface="Asap"/>
                <a:cs typeface="Rubik"/>
              </a:rPr>
              <a:t>Reshaping the inner city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BED811-CCB5-CF4D-88DA-F65B691F6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733" y="3534425"/>
            <a:ext cx="4813761" cy="524914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 sz="2000" b="1" dirty="0">
              <a:cs typeface="Rubik"/>
            </a:endParaRPr>
          </a:p>
          <a:p>
            <a:r>
              <a:rPr lang="en-GB" sz="2000" b="1" dirty="0" smtClean="0">
                <a:cs typeface="Rubik"/>
              </a:rPr>
              <a:t>Olaf Lewald</a:t>
            </a:r>
            <a:endParaRPr lang="en-GB" sz="2000" b="1" dirty="0">
              <a:cs typeface="Rubik"/>
            </a:endParaRPr>
          </a:p>
          <a:p>
            <a:r>
              <a:rPr lang="en-GB" sz="2000" dirty="0" smtClean="0">
                <a:cs typeface="Rubik"/>
              </a:rPr>
              <a:t>City of Bielefeld</a:t>
            </a:r>
          </a:p>
          <a:p>
            <a:r>
              <a:rPr lang="en-GB" sz="2000" dirty="0" smtClean="0">
                <a:cs typeface="Rubik"/>
              </a:rPr>
              <a:t>Head </a:t>
            </a:r>
            <a:r>
              <a:rPr lang="en-GB" sz="2000" dirty="0">
                <a:cs typeface="Rubik"/>
              </a:rPr>
              <a:t>of </a:t>
            </a:r>
            <a:r>
              <a:rPr lang="en-GB" sz="2000" dirty="0" smtClean="0">
                <a:cs typeface="Rubik"/>
              </a:rPr>
              <a:t>Office for Mobility</a:t>
            </a:r>
            <a:endParaRPr lang="en-GB" sz="2000" dirty="0">
              <a:cs typeface="Rubik"/>
            </a:endParaRPr>
          </a:p>
          <a:p>
            <a:endParaRPr lang="en-GB" dirty="0">
              <a:cs typeface="Rubik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C1233-D013-2B46-BBEC-98B27A144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3BF9-B7DC-7148-8C61-EC1C2765C2B0}" type="datetime1">
              <a:rPr lang="en-US" smtClean="0"/>
              <a:t>11/2/2022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9DC68-7539-9B4D-92F5-89D8712A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3F0C-4393-5645-B366-69620C61F9C2}" type="slidenum">
              <a:rPr lang="en-GB" smtClean="0"/>
              <a:t>1</a:t>
            </a:fld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707" y="6282858"/>
            <a:ext cx="37798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B486F0-D3B0-BC41-A664-36BF0A342D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275" y="1576017"/>
            <a:ext cx="5160300" cy="23955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600" dirty="0" smtClean="0">
                <a:cs typeface="Rubik"/>
              </a:rPr>
              <a:t>Bielefeld</a:t>
            </a:r>
            <a:endParaRPr lang="en-GB" sz="3600" dirty="0">
              <a:cs typeface="Rubik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CED6DB-F67A-8245-8CDD-015A6BCAF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3F0C-4393-5645-B366-69620C61F9C2}" type="slidenum">
              <a:rPr lang="en-GB" smtClean="0"/>
              <a:t>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DF637E-4905-8204-999A-6ABC3FB8DDAA}"/>
              </a:ext>
            </a:extLst>
          </p:cNvPr>
          <p:cNvSpPr txBox="1"/>
          <p:nvPr/>
        </p:nvSpPr>
        <p:spPr>
          <a:xfrm>
            <a:off x="538766" y="2255949"/>
            <a:ext cx="4932608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Bie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cs typeface="Rubik"/>
              </a:rPr>
              <a:t>lefeld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is a medium-sized city of 340,000 inhabitants in North Rhine-Westphalia, Germany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just"/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2019 SUMP: Reduction of car traffic from 51% share to 25% until 2030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accent6">
                  <a:lumMod val="50000"/>
                </a:schemeClr>
              </a:solidFill>
              <a:cs typeface="Calibri"/>
            </a:endParaRPr>
          </a:p>
          <a:p>
            <a:r>
              <a:rPr lang="en-US" sz="2400" u="sng" dirty="0" smtClean="0">
                <a:solidFill>
                  <a:schemeClr val="accent6">
                    <a:lumMod val="50000"/>
                  </a:schemeClr>
                </a:solidFill>
                <a:ea typeface="+mn-lt"/>
                <a:cs typeface="+mn-lt"/>
              </a:rPr>
              <a:t>Aim: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a typeface="+mn-lt"/>
                <a:cs typeface="+mn-lt"/>
              </a:rPr>
              <a:t>A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a typeface="+mn-lt"/>
                <a:cs typeface="+mn-lt"/>
              </a:rPr>
              <a:t>a safe and resilient sustainable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a typeface="+mn-lt"/>
                <a:cs typeface="+mn-lt"/>
              </a:rPr>
              <a:t>mobility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a typeface="+mn-lt"/>
                <a:cs typeface="+mn-lt"/>
              </a:rPr>
              <a:t> 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a typeface="+mn-lt"/>
                <a:cs typeface="+mn-lt"/>
              </a:rPr>
              <a:t>system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a typeface="+mn-lt"/>
                <a:cs typeface="+mn-lt"/>
              </a:rPr>
              <a:t>New use of public space.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4015" y="6345892"/>
            <a:ext cx="377985" cy="51210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66" y="6283834"/>
            <a:ext cx="1770063" cy="57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264267-814C-0145-AA1F-BB73B4A18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52" y="1449388"/>
            <a:ext cx="4408948" cy="4727575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lvl="0"/>
            <a:r>
              <a:rPr lang="en-GB" sz="3600" dirty="0" smtClean="0">
                <a:solidFill>
                  <a:srgbClr val="CDDC28"/>
                </a:solidFill>
                <a:cs typeface="Rubik"/>
              </a:rPr>
              <a:t>Transformation of Jahnplatz</a:t>
            </a:r>
            <a:endParaRPr lang="en-GB" sz="3600" dirty="0">
              <a:solidFill>
                <a:srgbClr val="CDDC28"/>
              </a:solidFill>
              <a:cs typeface="Rubik"/>
            </a:endParaRPr>
          </a:p>
          <a:p>
            <a:pPr lvl="1"/>
            <a:endParaRPr lang="en-US" dirty="0">
              <a:cs typeface="Rubik"/>
            </a:endParaRPr>
          </a:p>
          <a:p>
            <a:pPr lvl="1"/>
            <a:endParaRPr lang="en-US" dirty="0" smtClean="0">
              <a:cs typeface="Rubik"/>
            </a:endParaRPr>
          </a:p>
          <a:p>
            <a:pPr marL="72000"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400" dirty="0" smtClean="0">
                <a:solidFill>
                  <a:schemeClr val="accent6">
                    <a:lumMod val="50000"/>
                  </a:schemeClr>
                </a:solidFill>
                <a:cs typeface="Rubik"/>
              </a:rPr>
              <a:t>Before </a:t>
            </a:r>
            <a:r>
              <a:rPr lang="en-US" sz="3400" dirty="0">
                <a:solidFill>
                  <a:schemeClr val="accent6">
                    <a:lumMod val="50000"/>
                  </a:schemeClr>
                </a:solidFill>
                <a:cs typeface="Rubik"/>
              </a:rPr>
              <a:t>the ReVeAL pilot in the city’s historical town, Bielefeld had already begun a project to reduce car use in its urban areas: the transformation of Jahnplatz. </a:t>
            </a:r>
            <a:endParaRPr lang="en-US" sz="3400" dirty="0" smtClean="0">
              <a:solidFill>
                <a:schemeClr val="accent6">
                  <a:lumMod val="50000"/>
                </a:schemeClr>
              </a:solidFill>
              <a:cs typeface="Rubik"/>
            </a:endParaRPr>
          </a:p>
          <a:p>
            <a:pPr marL="72000"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3400" dirty="0">
              <a:solidFill>
                <a:schemeClr val="accent6">
                  <a:lumMod val="50000"/>
                </a:schemeClr>
              </a:solidFill>
              <a:cs typeface="Rubik"/>
            </a:endParaRPr>
          </a:p>
          <a:p>
            <a:pPr marL="72000"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400" dirty="0" smtClean="0">
                <a:solidFill>
                  <a:schemeClr val="accent6">
                    <a:lumMod val="50000"/>
                  </a:schemeClr>
                </a:solidFill>
                <a:cs typeface="Rubik"/>
              </a:rPr>
              <a:t>The </a:t>
            </a:r>
            <a:r>
              <a:rPr lang="en-US" sz="3400" dirty="0">
                <a:solidFill>
                  <a:schemeClr val="accent6">
                    <a:lumMod val="50000"/>
                  </a:schemeClr>
                </a:solidFill>
                <a:cs typeface="Rubik"/>
              </a:rPr>
              <a:t>square is located at the northern edge of the historic city </a:t>
            </a:r>
            <a:r>
              <a:rPr lang="en-US" sz="3400" dirty="0" err="1" smtClean="0">
                <a:solidFill>
                  <a:schemeClr val="accent6">
                    <a:lumMod val="50000"/>
                  </a:schemeClr>
                </a:solidFill>
                <a:cs typeface="Rubik"/>
              </a:rPr>
              <a:t>centre</a:t>
            </a:r>
            <a:r>
              <a:rPr lang="en-US" sz="3400" dirty="0" smtClean="0">
                <a:solidFill>
                  <a:schemeClr val="accent6">
                    <a:lumMod val="50000"/>
                  </a:schemeClr>
                </a:solidFill>
                <a:cs typeface="Rubik"/>
              </a:rPr>
              <a:t>.</a:t>
            </a:r>
          </a:p>
          <a:p>
            <a:pPr marL="72000"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3400" dirty="0">
              <a:solidFill>
                <a:schemeClr val="accent6">
                  <a:lumMod val="50000"/>
                </a:schemeClr>
              </a:solidFill>
              <a:cs typeface="Rubik"/>
            </a:endParaRPr>
          </a:p>
          <a:p>
            <a:pPr marL="72000"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400" dirty="0" smtClean="0">
                <a:solidFill>
                  <a:schemeClr val="accent6">
                    <a:lumMod val="50000"/>
                  </a:schemeClr>
                </a:solidFill>
                <a:cs typeface="Rubik"/>
              </a:rPr>
              <a:t>It </a:t>
            </a:r>
            <a:r>
              <a:rPr lang="en-US" sz="3400" dirty="0">
                <a:solidFill>
                  <a:schemeClr val="accent6">
                    <a:lumMod val="50000"/>
                  </a:schemeClr>
                </a:solidFill>
                <a:cs typeface="Rubik"/>
              </a:rPr>
              <a:t>was being transitioned into a space for active mobility and slower – and less–</a:t>
            </a:r>
            <a:r>
              <a:rPr lang="en-US" sz="3400" dirty="0" err="1">
                <a:solidFill>
                  <a:schemeClr val="accent6">
                    <a:lumMod val="50000"/>
                  </a:schemeClr>
                </a:solidFill>
                <a:cs typeface="Rubik"/>
              </a:rPr>
              <a:t>motorised</a:t>
            </a:r>
            <a:r>
              <a:rPr lang="en-US" sz="3400" dirty="0">
                <a:solidFill>
                  <a:schemeClr val="accent6">
                    <a:lumMod val="50000"/>
                  </a:schemeClr>
                </a:solidFill>
                <a:cs typeface="Rubik"/>
              </a:rPr>
              <a:t> traffic through the reallocation of car lanes to bus and cycle lanes, the reduction of the speed limit from 50km/h to 30km/h, and the creation of new attractive public spaces. </a:t>
            </a:r>
            <a:endParaRPr lang="en-GB" sz="3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DE8CA-B2EF-2B4A-9493-365551B12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0354-4579-974C-91F2-FC44869E259F}" type="datetime1">
              <a:rPr lang="en-US" smtClean="0"/>
              <a:t>11/2/2022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FE7FD-6001-F148-BCF9-BF097D1B2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3F0C-4393-5645-B366-69620C61F9C2}" type="slidenum">
              <a:rPr lang="en-GB" smtClean="0"/>
              <a:t>3</a:t>
            </a:fld>
            <a:endParaRPr lang="en-GB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0" y="1089530"/>
            <a:ext cx="4248150" cy="255854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863" y="3813175"/>
            <a:ext cx="4229793" cy="274948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1707" y="6282858"/>
            <a:ext cx="377985" cy="51210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74" y="6047594"/>
            <a:ext cx="2304026" cy="74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264267-814C-0145-AA1F-BB73B4A18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52" y="1220788"/>
            <a:ext cx="4853448" cy="47275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b="0" dirty="0" smtClean="0"/>
          </a:p>
          <a:p>
            <a:pPr lvl="0"/>
            <a:r>
              <a:rPr lang="en-US" sz="2500" dirty="0" smtClean="0">
                <a:solidFill>
                  <a:srgbClr val="CDDC28"/>
                </a:solidFill>
                <a:cs typeface="Rubik"/>
              </a:rPr>
              <a:t>Pilot </a:t>
            </a:r>
            <a:r>
              <a:rPr lang="en-US" sz="2500" dirty="0">
                <a:solidFill>
                  <a:srgbClr val="CDDC28"/>
                </a:solidFill>
                <a:cs typeface="Rubik"/>
              </a:rPr>
              <a:t>project </a:t>
            </a:r>
            <a:r>
              <a:rPr lang="en-US" sz="2500" dirty="0" smtClean="0">
                <a:solidFill>
                  <a:srgbClr val="CDDC28"/>
                </a:solidFill>
                <a:cs typeface="Rubik"/>
              </a:rPr>
              <a:t>in </a:t>
            </a:r>
            <a:r>
              <a:rPr lang="en-US" sz="2500" dirty="0">
                <a:solidFill>
                  <a:srgbClr val="CDDC28"/>
                </a:solidFill>
                <a:cs typeface="Rubik"/>
              </a:rPr>
              <a:t>Bielefeld’s horseshoe-shaped old </a:t>
            </a:r>
            <a:r>
              <a:rPr lang="en-US" sz="2500" dirty="0" smtClean="0">
                <a:solidFill>
                  <a:srgbClr val="CDDC28"/>
                </a:solidFill>
                <a:cs typeface="Rubik"/>
              </a:rPr>
              <a:t>town</a:t>
            </a:r>
          </a:p>
          <a:p>
            <a:pPr lvl="0"/>
            <a:endParaRPr lang="en-US" sz="2500" b="0" u="sng" dirty="0" smtClean="0">
              <a:solidFill>
                <a:schemeClr val="accent6">
                  <a:lumMod val="50000"/>
                </a:schemeClr>
              </a:solidFill>
              <a:cs typeface="Rubik"/>
            </a:endParaRPr>
          </a:p>
          <a:p>
            <a:pPr lvl="0"/>
            <a:r>
              <a:rPr lang="en-US" sz="2500" b="0" u="sng" dirty="0" smtClean="0">
                <a:solidFill>
                  <a:schemeClr val="accent6">
                    <a:lumMod val="50000"/>
                  </a:schemeClr>
                </a:solidFill>
                <a:cs typeface="Rubik"/>
              </a:rPr>
              <a:t>Challenge:</a:t>
            </a:r>
            <a:endParaRPr lang="en-US" sz="2500" b="0" u="sng" dirty="0">
              <a:solidFill>
                <a:schemeClr val="accent6">
                  <a:lumMod val="50000"/>
                </a:schemeClr>
              </a:solidFill>
              <a:cs typeface="Rubik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0" dirty="0" smtClean="0">
                <a:solidFill>
                  <a:schemeClr val="accent6">
                    <a:lumMod val="50000"/>
                  </a:schemeClr>
                </a:solidFill>
              </a:rPr>
              <a:t>Narrow </a:t>
            </a:r>
            <a:r>
              <a:rPr lang="en-GB" sz="2000" b="0" dirty="0">
                <a:solidFill>
                  <a:schemeClr val="accent6">
                    <a:lumMod val="50000"/>
                  </a:schemeClr>
                </a:solidFill>
              </a:rPr>
              <a:t>streets with little space for pedestrians and cyclists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0" dirty="0">
                <a:solidFill>
                  <a:schemeClr val="accent6">
                    <a:lumMod val="50000"/>
                  </a:schemeClr>
                </a:solidFill>
              </a:rPr>
              <a:t>Much on-street parking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0" dirty="0">
                <a:solidFill>
                  <a:schemeClr val="accent6">
                    <a:lumMod val="50000"/>
                  </a:schemeClr>
                </a:solidFill>
              </a:rPr>
              <a:t>Through traffic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0" dirty="0">
                <a:solidFill>
                  <a:schemeClr val="accent6">
                    <a:lumMod val="50000"/>
                  </a:schemeClr>
                </a:solidFill>
              </a:rPr>
              <a:t>Air quality and road safety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0" dirty="0" smtClean="0">
                <a:solidFill>
                  <a:schemeClr val="accent6">
                    <a:lumMod val="50000"/>
                  </a:schemeClr>
                </a:solidFill>
              </a:rPr>
              <a:t>Delivery </a:t>
            </a:r>
            <a:r>
              <a:rPr lang="en-GB" sz="2000" b="0" dirty="0">
                <a:solidFill>
                  <a:schemeClr val="accent6">
                    <a:lumMod val="50000"/>
                  </a:schemeClr>
                </a:solidFill>
              </a:rPr>
              <a:t>and access to shops, restaurants etc.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DE8CA-B2EF-2B4A-9493-365551B12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B0354-4579-974C-91F2-FC44869E259F}" type="datetime1">
              <a:rPr lang="en-US" smtClean="0"/>
              <a:t>11/2/2022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FE7FD-6001-F148-BCF9-BF097D1B2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D3F0C-4393-5645-B366-69620C61F9C2}" type="slidenum">
              <a:rPr lang="en-GB" smtClean="0"/>
              <a:t>4</a:t>
            </a:fld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50" y="1231900"/>
            <a:ext cx="3124200" cy="26948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971" y="4253242"/>
            <a:ext cx="3507779" cy="236378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0394" y="6282858"/>
            <a:ext cx="377985" cy="51210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87" y="5948363"/>
            <a:ext cx="2259013" cy="73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1">
            <a:extLst>
              <a:ext uri="{FF2B5EF4-FFF2-40B4-BE49-F238E27FC236}">
                <a16:creationId xmlns:a16="http://schemas.microsoft.com/office/drawing/2014/main" id="{222BA488-8894-5EA6-174C-2FFD761A84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9178" y="1288402"/>
            <a:ext cx="3567112" cy="4727575"/>
          </a:xfrm>
        </p:spPr>
        <p:txBody>
          <a:bodyPr/>
          <a:lstStyle/>
          <a:p>
            <a:pPr lvl="0" fontAlgn="auto">
              <a:spcAft>
                <a:spcPts val="0"/>
              </a:spcAft>
            </a:pPr>
            <a:r>
              <a:rPr lang="en-US" sz="2500" dirty="0" smtClean="0">
                <a:solidFill>
                  <a:srgbClr val="CDDC28"/>
                </a:solidFill>
                <a:cs typeface="Rubik"/>
              </a:rPr>
              <a:t>Comprehensive stakeholder </a:t>
            </a:r>
            <a:r>
              <a:rPr lang="en-US" sz="2500" dirty="0">
                <a:solidFill>
                  <a:srgbClr val="CDDC28"/>
                </a:solidFill>
                <a:cs typeface="Rubik"/>
              </a:rPr>
              <a:t>consultation</a:t>
            </a:r>
          </a:p>
          <a:p>
            <a:pPr lvl="1" algn="just">
              <a:lnSpc>
                <a:spcPct val="110000"/>
              </a:lnSpc>
            </a:pPr>
            <a:r>
              <a:rPr lang="en-US" altLang="pl-PL" sz="1600" dirty="0" smtClean="0">
                <a:solidFill>
                  <a:schemeClr val="accent6">
                    <a:lumMod val="50000"/>
                  </a:schemeClr>
                </a:solidFill>
                <a:latin typeface="Rubik"/>
                <a:cs typeface="Rubik"/>
              </a:rPr>
              <a:t>Through </a:t>
            </a:r>
            <a:r>
              <a:rPr lang="en-US" altLang="pl-PL" sz="1600" dirty="0">
                <a:solidFill>
                  <a:schemeClr val="accent6">
                    <a:lumMod val="50000"/>
                  </a:schemeClr>
                </a:solidFill>
                <a:latin typeface="Rubik"/>
                <a:cs typeface="Rubik"/>
              </a:rPr>
              <a:t>data collection, coordinated planning and extensive stakeholder engagement, a thorough pilot project was implemented in Bielefeld’s horseshoe-shaped old town. </a:t>
            </a:r>
            <a:endParaRPr lang="en-US" altLang="pl-PL" sz="1600" dirty="0" smtClean="0">
              <a:solidFill>
                <a:schemeClr val="accent6">
                  <a:lumMod val="50000"/>
                </a:schemeClr>
              </a:solidFill>
              <a:latin typeface="Rubik"/>
              <a:cs typeface="Rubik"/>
            </a:endParaRPr>
          </a:p>
          <a:p>
            <a:pPr lvl="1" algn="just">
              <a:lnSpc>
                <a:spcPct val="110000"/>
              </a:lnSpc>
            </a:pPr>
            <a:r>
              <a:rPr lang="en-US" altLang="pl-PL" sz="1600" dirty="0" smtClean="0">
                <a:solidFill>
                  <a:schemeClr val="accent6">
                    <a:lumMod val="50000"/>
                  </a:schemeClr>
                </a:solidFill>
                <a:latin typeface="Rubik"/>
                <a:cs typeface="Rubik"/>
              </a:rPr>
              <a:t>This </a:t>
            </a:r>
            <a:r>
              <a:rPr lang="en-US" altLang="pl-PL" sz="1600" dirty="0">
                <a:solidFill>
                  <a:schemeClr val="accent6">
                    <a:lumMod val="50000"/>
                  </a:schemeClr>
                </a:solidFill>
                <a:latin typeface="Rubik"/>
                <a:cs typeface="Rubik"/>
              </a:rPr>
              <a:t>area is strategically located: it is adjacent to Jahnplatz, the main mobility hub in the city </a:t>
            </a:r>
            <a:r>
              <a:rPr lang="en-US" altLang="pl-PL" sz="1600" dirty="0" err="1">
                <a:solidFill>
                  <a:schemeClr val="accent6">
                    <a:lumMod val="50000"/>
                  </a:schemeClr>
                </a:solidFill>
                <a:latin typeface="Rubik"/>
                <a:cs typeface="Rubik"/>
              </a:rPr>
              <a:t>centre</a:t>
            </a:r>
            <a:r>
              <a:rPr lang="en-US" altLang="pl-PL" sz="1600" dirty="0">
                <a:solidFill>
                  <a:schemeClr val="accent6">
                    <a:lumMod val="50000"/>
                  </a:schemeClr>
                </a:solidFill>
                <a:latin typeface="Rubik"/>
                <a:cs typeface="Rubik"/>
              </a:rPr>
              <a:t> which was in the process of being rebuilt when ReVeAL started</a:t>
            </a:r>
            <a:endParaRPr lang="en-GB" altLang="pl-PL" sz="1200" dirty="0">
              <a:solidFill>
                <a:schemeClr val="accent6">
                  <a:lumMod val="50000"/>
                </a:schemeClr>
              </a:solidFill>
              <a:latin typeface="Rubik" pitchFamily="2" charset="0"/>
              <a:cs typeface="Rubik" pitchFamily="2" charset="0"/>
            </a:endParaRPr>
          </a:p>
          <a:p>
            <a:pPr lvl="1">
              <a:lnSpc>
                <a:spcPct val="110000"/>
              </a:lnSpc>
            </a:pPr>
            <a:endParaRPr lang="en-GB" altLang="pl-PL" dirty="0">
              <a:latin typeface="Rubik" pitchFamily="2" charset="0"/>
              <a:cs typeface="Rubik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0788F-0FE7-630C-04FA-99F1923DFED4}"/>
              </a:ext>
            </a:extLst>
          </p:cNvPr>
          <p:cNvSpPr txBox="1">
            <a:spLocks noGrp="1"/>
          </p:cNvSpPr>
          <p:nvPr/>
        </p:nvSpPr>
        <p:spPr>
          <a:xfrm>
            <a:off x="769938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41B0354-4579-974C-91F2-FC44869E259F}" type="datetime1">
              <a:rPr lang="en-US" sz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cs typeface="Rubik" pitchFamily="2" charset="-79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11/2/2022</a:t>
            </a:fld>
            <a:endParaRPr lang="en-GB" sz="1200">
              <a:solidFill>
                <a:schemeClr val="tx1">
                  <a:tint val="75000"/>
                </a:schemeClr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459A4-2374-31D8-7A4E-D6BF625A7D96}"/>
              </a:ext>
            </a:extLst>
          </p:cNvPr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695674BB-E4F0-4F05-B846-2B4CE6232CEB}" type="slidenum">
              <a:rPr lang="en-GB" altLang="pl-PL" sz="1200">
                <a:solidFill>
                  <a:srgbClr val="898989"/>
                </a:solidFill>
                <a:latin typeface="Asap"/>
              </a:rPr>
              <a:pPr algn="r"/>
              <a:t>5</a:t>
            </a:fld>
            <a:endParaRPr lang="en-GB" altLang="pl-PL" sz="1200">
              <a:solidFill>
                <a:srgbClr val="898989"/>
              </a:solidFill>
              <a:latin typeface="Asap"/>
            </a:endParaRPr>
          </a:p>
        </p:txBody>
      </p:sp>
      <p:pic>
        <p:nvPicPr>
          <p:cNvPr id="34824" name="Picture 8">
            <a:extLst>
              <a:ext uri="{FF2B5EF4-FFF2-40B4-BE49-F238E27FC236}">
                <a16:creationId xmlns:a16="http://schemas.microsoft.com/office/drawing/2014/main" id="{287D7250-A63F-030B-F1A9-490D9E245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7"/>
          <a:stretch>
            <a:fillRect/>
          </a:stretch>
        </p:blipFill>
        <p:spPr bwMode="auto">
          <a:xfrm>
            <a:off x="544513" y="5326063"/>
            <a:ext cx="1184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>
            <a:extLst>
              <a:ext uri="{FF2B5EF4-FFF2-40B4-BE49-F238E27FC236}">
                <a16:creationId xmlns:a16="http://schemas.microsoft.com/office/drawing/2014/main" id="{E3EB0103-C932-65BB-5707-89A3A33A6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5"/>
          <a:stretch>
            <a:fillRect/>
          </a:stretch>
        </p:blipFill>
        <p:spPr bwMode="auto">
          <a:xfrm>
            <a:off x="1549400" y="5345113"/>
            <a:ext cx="11842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0">
            <a:extLst>
              <a:ext uri="{FF2B5EF4-FFF2-40B4-BE49-F238E27FC236}">
                <a16:creationId xmlns:a16="http://schemas.microsoft.com/office/drawing/2014/main" id="{533E0A68-425C-2BEA-A1D9-82D17613B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2794000" y="5365750"/>
            <a:ext cx="118427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905" y="894893"/>
            <a:ext cx="6517189" cy="512108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474" y="2345548"/>
            <a:ext cx="2678090" cy="65058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6474" y="4558087"/>
            <a:ext cx="4170025" cy="234716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68057" y="6345892"/>
            <a:ext cx="37798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8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1">
            <a:extLst>
              <a:ext uri="{FF2B5EF4-FFF2-40B4-BE49-F238E27FC236}">
                <a16:creationId xmlns:a16="http://schemas.microsoft.com/office/drawing/2014/main" id="{89BF5730-33F8-AD6F-F8EC-667D2BAE36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7713" y="1449388"/>
            <a:ext cx="4981575" cy="4727575"/>
          </a:xfrm>
        </p:spPr>
        <p:txBody>
          <a:bodyPr/>
          <a:lstStyle/>
          <a:p>
            <a:pPr lvl="0" fontAlgn="auto">
              <a:spcAft>
                <a:spcPts val="0"/>
              </a:spcAft>
            </a:pPr>
            <a:r>
              <a:rPr lang="en-US" sz="2500" dirty="0" smtClean="0">
                <a:solidFill>
                  <a:srgbClr val="CDDC28"/>
                </a:solidFill>
                <a:cs typeface="Rubik"/>
              </a:rPr>
              <a:t>Testing Phase</a:t>
            </a:r>
            <a:endParaRPr lang="en-US" sz="2500" dirty="0">
              <a:solidFill>
                <a:srgbClr val="CDDC28"/>
              </a:solidFill>
              <a:cs typeface="Rubik"/>
            </a:endParaRPr>
          </a:p>
          <a:p>
            <a:pPr lvl="1"/>
            <a:endParaRPr lang="en-GB" altLang="pl-PL" sz="1800" dirty="0">
              <a:latin typeface="Rubik" pitchFamily="2" charset="0"/>
              <a:cs typeface="Rubik" pitchFamily="2" charset="0"/>
            </a:endParaRPr>
          </a:p>
          <a:p>
            <a:pPr lvl="1" algn="just">
              <a:lnSpc>
                <a:spcPct val="110000"/>
              </a:lnSpc>
            </a:pPr>
            <a:r>
              <a:rPr lang="en-US" altLang="pl-PL" sz="2000" dirty="0">
                <a:solidFill>
                  <a:schemeClr val="accent6">
                    <a:lumMod val="50000"/>
                  </a:schemeClr>
                </a:solidFill>
                <a:latin typeface="+mn-lt"/>
                <a:cs typeface="Rubik"/>
              </a:rPr>
              <a:t>Various measures for traffic management and the new use of traffic space were tried out during a test phase from June 2021 to the end of February 2022</a:t>
            </a:r>
          </a:p>
          <a:p>
            <a:pPr lvl="1" algn="just">
              <a:lnSpc>
                <a:spcPct val="110000"/>
              </a:lnSpc>
            </a:pPr>
            <a:endParaRPr lang="en-US" altLang="pl-PL" sz="2000" dirty="0">
              <a:solidFill>
                <a:schemeClr val="accent6">
                  <a:lumMod val="50000"/>
                </a:schemeClr>
              </a:solidFill>
              <a:latin typeface="+mn-lt"/>
              <a:cs typeface="Rubik"/>
            </a:endParaRPr>
          </a:p>
          <a:p>
            <a:pPr lvl="1" algn="just">
              <a:lnSpc>
                <a:spcPct val="110000"/>
              </a:lnSpc>
            </a:pPr>
            <a:r>
              <a:rPr lang="en-US" altLang="pl-PL" sz="2000" dirty="0">
                <a:solidFill>
                  <a:schemeClr val="accent6">
                    <a:lumMod val="50000"/>
                  </a:schemeClr>
                </a:solidFill>
                <a:latin typeface="+mn-lt"/>
                <a:cs typeface="Rubik"/>
              </a:rPr>
              <a:t>Relevant actors from the public sector, business and civil society were involved in the development of the test phase. </a:t>
            </a:r>
          </a:p>
          <a:p>
            <a:pPr lvl="1">
              <a:lnSpc>
                <a:spcPct val="110000"/>
              </a:lnSpc>
            </a:pPr>
            <a:endParaRPr lang="en-GB" altLang="pl-PL" dirty="0">
              <a:latin typeface="Rubik" pitchFamily="2" charset="0"/>
              <a:cs typeface="Rubik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BD63F-1164-B243-DB0A-62CBF9514A7F}"/>
              </a:ext>
            </a:extLst>
          </p:cNvPr>
          <p:cNvSpPr txBox="1">
            <a:spLocks noGrp="1"/>
          </p:cNvSpPr>
          <p:nvPr/>
        </p:nvSpPr>
        <p:spPr>
          <a:xfrm>
            <a:off x="769938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41B0354-4579-974C-91F2-FC44869E259F}" type="datetime1">
              <a:rPr lang="en-US" sz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cs typeface="Rubik" pitchFamily="2" charset="-79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11/2/2022</a:t>
            </a:fld>
            <a:endParaRPr lang="en-GB" sz="1200">
              <a:solidFill>
                <a:schemeClr val="tx1">
                  <a:tint val="75000"/>
                </a:schemeClr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7B28A-7559-1101-DD42-DD4385DB395A}"/>
              </a:ext>
            </a:extLst>
          </p:cNvPr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3CAF8BF-24D6-43EA-8E2C-47298E7B2990}" type="slidenum">
              <a:rPr lang="en-GB" altLang="pl-PL" sz="1200">
                <a:solidFill>
                  <a:srgbClr val="898989"/>
                </a:solidFill>
                <a:latin typeface="Asap"/>
              </a:rPr>
              <a:pPr algn="r"/>
              <a:t>6</a:t>
            </a:fld>
            <a:endParaRPr lang="en-GB" altLang="pl-PL" sz="1200">
              <a:solidFill>
                <a:srgbClr val="898989"/>
              </a:solidFill>
              <a:latin typeface="Asap"/>
            </a:endParaRPr>
          </a:p>
        </p:txBody>
      </p:sp>
      <p:pic>
        <p:nvPicPr>
          <p:cNvPr id="39941" name="Picture 8">
            <a:extLst>
              <a:ext uri="{FF2B5EF4-FFF2-40B4-BE49-F238E27FC236}">
                <a16:creationId xmlns:a16="http://schemas.microsoft.com/office/drawing/2014/main" id="{9AE424BC-AA64-2A8F-0919-499AFAB81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7"/>
          <a:stretch>
            <a:fillRect/>
          </a:stretch>
        </p:blipFill>
        <p:spPr bwMode="auto">
          <a:xfrm>
            <a:off x="544513" y="5326063"/>
            <a:ext cx="1184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9">
            <a:extLst>
              <a:ext uri="{FF2B5EF4-FFF2-40B4-BE49-F238E27FC236}">
                <a16:creationId xmlns:a16="http://schemas.microsoft.com/office/drawing/2014/main" id="{2929F56E-5F2B-5BC9-6523-4FBFE22E3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5"/>
          <a:stretch>
            <a:fillRect/>
          </a:stretch>
        </p:blipFill>
        <p:spPr bwMode="auto">
          <a:xfrm>
            <a:off x="1549400" y="5345113"/>
            <a:ext cx="11842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0">
            <a:extLst>
              <a:ext uri="{FF2B5EF4-FFF2-40B4-BE49-F238E27FC236}">
                <a16:creationId xmlns:a16="http://schemas.microsoft.com/office/drawing/2014/main" id="{E8F53696-CF29-8503-5958-E1FF08D9B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2794000" y="5365750"/>
            <a:ext cx="118427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264" y="1502590"/>
            <a:ext cx="4285859" cy="462116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9007" y="6265863"/>
            <a:ext cx="37798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1">
            <a:extLst>
              <a:ext uri="{FF2B5EF4-FFF2-40B4-BE49-F238E27FC236}">
                <a16:creationId xmlns:a16="http://schemas.microsoft.com/office/drawing/2014/main" id="{89BF5730-33F8-AD6F-F8EC-667D2BAE36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7713" y="1449388"/>
            <a:ext cx="4981575" cy="4727575"/>
          </a:xfrm>
        </p:spPr>
        <p:txBody>
          <a:bodyPr/>
          <a:lstStyle/>
          <a:p>
            <a:pPr lvl="0" fontAlgn="auto">
              <a:spcAft>
                <a:spcPts val="0"/>
              </a:spcAft>
            </a:pPr>
            <a:r>
              <a:rPr lang="en-US" sz="2500" dirty="0" smtClean="0">
                <a:solidFill>
                  <a:srgbClr val="CDDC28"/>
                </a:solidFill>
                <a:cs typeface="Rubik"/>
              </a:rPr>
              <a:t>Testing </a:t>
            </a:r>
            <a:r>
              <a:rPr lang="en-US" sz="2500" dirty="0">
                <a:solidFill>
                  <a:srgbClr val="CDDC28"/>
                </a:solidFill>
                <a:cs typeface="Rubik"/>
              </a:rPr>
              <a:t>Phase</a:t>
            </a:r>
          </a:p>
          <a:p>
            <a:endParaRPr lang="en-US" altLang="pl-PL" dirty="0">
              <a:latin typeface="Rubik"/>
              <a:cs typeface="Rubik" pitchFamily="2" charset="0"/>
            </a:endParaRPr>
          </a:p>
          <a:p>
            <a:pPr lvl="1"/>
            <a:endParaRPr lang="en-GB" altLang="pl-PL" sz="1800" dirty="0">
              <a:latin typeface="Rubik" pitchFamily="2" charset="0"/>
              <a:cs typeface="Rubik" pitchFamily="2" charset="0"/>
            </a:endParaRPr>
          </a:p>
          <a:p>
            <a:pPr lvl="1">
              <a:lnSpc>
                <a:spcPct val="110000"/>
              </a:lnSpc>
            </a:pPr>
            <a:endParaRPr lang="en-GB" altLang="pl-PL" dirty="0">
              <a:latin typeface="Rubik" pitchFamily="2" charset="0"/>
              <a:cs typeface="Rubik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BD63F-1164-B243-DB0A-62CBF9514A7F}"/>
              </a:ext>
            </a:extLst>
          </p:cNvPr>
          <p:cNvSpPr txBox="1">
            <a:spLocks noGrp="1"/>
          </p:cNvSpPr>
          <p:nvPr/>
        </p:nvSpPr>
        <p:spPr>
          <a:xfrm>
            <a:off x="769938" y="6356350"/>
            <a:ext cx="27432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41B0354-4579-974C-91F2-FC44869E259F}" type="datetime1">
              <a:rPr lang="en-US" sz="1200">
                <a:solidFill>
                  <a:schemeClr val="tx1">
                    <a:tint val="75000"/>
                  </a:schemeClr>
                </a:solidFill>
                <a:latin typeface="Rubik" pitchFamily="2" charset="-79"/>
                <a:cs typeface="Rubik" pitchFamily="2" charset="-79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11/2/2022</a:t>
            </a:fld>
            <a:endParaRPr lang="en-GB" sz="1200">
              <a:solidFill>
                <a:schemeClr val="tx1">
                  <a:tint val="75000"/>
                </a:schemeClr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7B28A-7559-1101-DD42-DD4385DB395A}"/>
              </a:ext>
            </a:extLst>
          </p:cNvPr>
          <p:cNvSpPr txBox="1">
            <a:spLocks noGrp="1"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3CAF8BF-24D6-43EA-8E2C-47298E7B2990}" type="slidenum">
              <a:rPr lang="en-GB" altLang="pl-PL" sz="1200">
                <a:solidFill>
                  <a:srgbClr val="898989"/>
                </a:solidFill>
                <a:latin typeface="Asap"/>
              </a:rPr>
              <a:pPr algn="r"/>
              <a:t>7</a:t>
            </a:fld>
            <a:endParaRPr lang="en-GB" altLang="pl-PL" sz="1200">
              <a:solidFill>
                <a:srgbClr val="898989"/>
              </a:solidFill>
              <a:latin typeface="Asap"/>
            </a:endParaRPr>
          </a:p>
        </p:txBody>
      </p:sp>
      <p:pic>
        <p:nvPicPr>
          <p:cNvPr id="39941" name="Picture 8">
            <a:extLst>
              <a:ext uri="{FF2B5EF4-FFF2-40B4-BE49-F238E27FC236}">
                <a16:creationId xmlns:a16="http://schemas.microsoft.com/office/drawing/2014/main" id="{9AE424BC-AA64-2A8F-0919-499AFAB81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7"/>
          <a:stretch>
            <a:fillRect/>
          </a:stretch>
        </p:blipFill>
        <p:spPr bwMode="auto">
          <a:xfrm>
            <a:off x="544513" y="5326063"/>
            <a:ext cx="1184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9">
            <a:extLst>
              <a:ext uri="{FF2B5EF4-FFF2-40B4-BE49-F238E27FC236}">
                <a16:creationId xmlns:a16="http://schemas.microsoft.com/office/drawing/2014/main" id="{2929F56E-5F2B-5BC9-6523-4FBFE22E3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5"/>
          <a:stretch>
            <a:fillRect/>
          </a:stretch>
        </p:blipFill>
        <p:spPr bwMode="auto">
          <a:xfrm>
            <a:off x="1549400" y="5345113"/>
            <a:ext cx="11842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0">
            <a:extLst>
              <a:ext uri="{FF2B5EF4-FFF2-40B4-BE49-F238E27FC236}">
                <a16:creationId xmlns:a16="http://schemas.microsoft.com/office/drawing/2014/main" id="{E8F53696-CF29-8503-5958-E1FF08D9B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>
            <a:fillRect/>
          </a:stretch>
        </p:blipFill>
        <p:spPr bwMode="auto">
          <a:xfrm>
            <a:off x="2794000" y="5365750"/>
            <a:ext cx="118427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901" y="1208465"/>
            <a:ext cx="3339203" cy="233744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284" y="2377186"/>
            <a:ext cx="3729624" cy="27987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9447" y="1511300"/>
            <a:ext cx="3369809" cy="237441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1304" y="4225532"/>
            <a:ext cx="3680896" cy="22010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68057" y="6327207"/>
            <a:ext cx="37798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38A2D7-7F49-4045-B70D-6C09053CF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BE" dirty="0"/>
              <a:t/>
            </a:r>
            <a:br>
              <a:rPr lang="fr-BE" dirty="0"/>
            </a:br>
            <a:r>
              <a:rPr lang="en-US" dirty="0"/>
              <a:t>Thank</a:t>
            </a:r>
            <a:r>
              <a:rPr lang="fr-BE" dirty="0"/>
              <a:t> </a:t>
            </a:r>
            <a:r>
              <a:rPr lang="en-US" dirty="0"/>
              <a:t>you</a:t>
            </a:r>
            <a:r>
              <a:rPr lang="fr-BE" dirty="0"/>
              <a:t> for </a:t>
            </a:r>
            <a:r>
              <a:rPr lang="en-US" dirty="0"/>
              <a:t>your</a:t>
            </a:r>
            <a:r>
              <a:rPr lang="fr-BE" dirty="0"/>
              <a:t> </a:t>
            </a:r>
            <a:r>
              <a:rPr lang="en-US" dirty="0"/>
              <a:t>attention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0E0A8D-98E1-1541-A92C-6DBB22496F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Olaf Lewald 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BC0B1F-9876-7443-95E8-66AA257C4C5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8AB61902-0BFD-8249-880A-DEDA580C1B32}" type="datetime1">
              <a:rPr lang="en-US" smtClean="0"/>
              <a:t>11/2/2022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109FED-FDD9-AB4A-A3CC-A826EDDB37A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32DD3F0C-4393-5645-B366-69620C61F9C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53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eVeAL 120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C4D"/>
      </a:accent1>
      <a:accent2>
        <a:srgbClr val="CDDC28"/>
      </a:accent2>
      <a:accent3>
        <a:srgbClr val="00A050"/>
      </a:accent3>
      <a:accent4>
        <a:srgbClr val="FFF2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ת1" id="{33D481CF-BE4A-40EC-A226-713CC9DDBFE4}" vid="{C51A72A1-FE23-45D9-B3B5-900104E0A6AA}"/>
    </a:ext>
  </a:extLst>
</a:theme>
</file>

<file path=ppt/theme/theme3.xml><?xml version="1.0" encoding="utf-8"?>
<a:theme xmlns:a="http://schemas.openxmlformats.org/drawingml/2006/main" name="Office Theme">
  <a:themeElements>
    <a:clrScheme name="ReVeAL 120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C4D"/>
      </a:accent1>
      <a:accent2>
        <a:srgbClr val="CDDC28"/>
      </a:accent2>
      <a:accent3>
        <a:srgbClr val="00A050"/>
      </a:accent3>
      <a:accent4>
        <a:srgbClr val="FFF2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b8fa98-57d9-4738-ab25-b7fe58e6ce3d" xsi:nil="true"/>
    <lcf76f155ced4ddcb4097134ff3c332f xmlns="31452041-4efa-4cdb-b7c8-67e77ec3539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F3FEDC222B424782CBE6807A4F0D1E" ma:contentTypeVersion="16" ma:contentTypeDescription="Create a new document." ma:contentTypeScope="" ma:versionID="7edc02c145661356fa6465884acbc646">
  <xsd:schema xmlns:xsd="http://www.w3.org/2001/XMLSchema" xmlns:xs="http://www.w3.org/2001/XMLSchema" xmlns:p="http://schemas.microsoft.com/office/2006/metadata/properties" xmlns:ns2="31452041-4efa-4cdb-b7c8-67e77ec35399" xmlns:ns3="9db8fa98-57d9-4738-ab25-b7fe58e6ce3d" targetNamespace="http://schemas.microsoft.com/office/2006/metadata/properties" ma:root="true" ma:fieldsID="9a9f5ebd706975f89c65e468321951a7" ns2:_="" ns3:_="">
    <xsd:import namespace="31452041-4efa-4cdb-b7c8-67e77ec35399"/>
    <xsd:import namespace="9db8fa98-57d9-4738-ab25-b7fe58e6ce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452041-4efa-4cdb-b7c8-67e77ec353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4381483-150a-4726-b180-307f5f59d1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b8fa98-57d9-4738-ab25-b7fe58e6ce3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873acb-d3cf-471f-bdf0-696b0b05f8b9}" ma:internalName="TaxCatchAll" ma:showField="CatchAllData" ma:web="9db8fa98-57d9-4738-ab25-b7fe58e6ce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7027AC-47CC-43FE-8F52-DB63BEF546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3E1E14-4916-42AB-9648-BCE869DA23E6}">
  <ds:schemaRefs>
    <ds:schemaRef ds:uri="http://schemas.microsoft.com/office/2006/metadata/properties"/>
    <ds:schemaRef ds:uri="31452041-4efa-4cdb-b7c8-67e77ec3539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9db8fa98-57d9-4738-ab25-b7fe58e6ce3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ADFF91C-0A53-49B1-91D3-79A3D5952C6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330</Words>
  <Application>Microsoft Office PowerPoint</Application>
  <PresentationFormat>Breitbild</PresentationFormat>
  <Paragraphs>57</Paragraphs>
  <Slides>8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7" baseType="lpstr">
      <vt:lpstr>Arial</vt:lpstr>
      <vt:lpstr>Asap</vt:lpstr>
      <vt:lpstr>Calibri</vt:lpstr>
      <vt:lpstr>Rubik</vt:lpstr>
      <vt:lpstr>Times New Roman</vt:lpstr>
      <vt:lpstr>Office Theme</vt:lpstr>
      <vt:lpstr>ערכת נושא Office</vt:lpstr>
      <vt:lpstr>Office Theme</vt:lpstr>
      <vt:lpstr>Microsoft Excel-Diagramm</vt:lpstr>
      <vt:lpstr>Bielefeld Reshaping the inner city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Ciecierski</dc:creator>
  <cp:lastModifiedBy>Lewald, Olaf (660)</cp:lastModifiedBy>
  <cp:revision>321</cp:revision>
  <cp:lastPrinted>2022-11-02T07:12:10Z</cp:lastPrinted>
  <dcterms:created xsi:type="dcterms:W3CDTF">2019-06-18T09:44:09Z</dcterms:created>
  <dcterms:modified xsi:type="dcterms:W3CDTF">2022-11-02T07:43:06Z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0x01010093F3FEDC222B424782CBE6807A4F0D1E</vt:lpwstr>
  </property>
  <property fmtid="{D5CDD505-2E9C-101B-9397-08002B2CF9AE}" pid="3" name="MediaServiceImageTags">
    <vt:lpwstr/>
  </property>
</Properties>
</file>