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6" r:id="rId2"/>
    <p:sldId id="356" r:id="rId3"/>
    <p:sldId id="414" r:id="rId4"/>
    <p:sldId id="413" r:id="rId5"/>
    <p:sldId id="280" r:id="rId6"/>
    <p:sldId id="370" r:id="rId7"/>
    <p:sldId id="416" r:id="rId8"/>
    <p:sldId id="407" r:id="rId9"/>
    <p:sldId id="415" r:id="rId10"/>
    <p:sldId id="417" r:id="rId11"/>
    <p:sldId id="372" r:id="rId12"/>
    <p:sldId id="410" r:id="rId13"/>
    <p:sldId id="418" r:id="rId14"/>
    <p:sldId id="400" r:id="rId15"/>
    <p:sldId id="419" r:id="rId16"/>
    <p:sldId id="386" r:id="rId17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DC" lastIdx="2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024" autoAdjust="0"/>
    <p:restoredTop sz="94989" autoAdjust="0"/>
  </p:normalViewPr>
  <p:slideViewPr>
    <p:cSldViewPr snapToGrid="0">
      <p:cViewPr varScale="1">
        <p:scale>
          <a:sx n="63" d="100"/>
          <a:sy n="63" d="100"/>
        </p:scale>
        <p:origin x="728" y="104"/>
      </p:cViewPr>
      <p:guideLst/>
    </p:cSldViewPr>
  </p:slideViewPr>
  <p:outlineViewPr>
    <p:cViewPr>
      <p:scale>
        <a:sx n="33" d="100"/>
        <a:sy n="33" d="100"/>
      </p:scale>
      <p:origin x="0" y="-1034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996" y="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FD87A4F-F272-4A78-8409-AF82F794F0B1}" type="datetimeFigureOut">
              <a:rPr lang="he-IL" smtClean="0">
                <a:cs typeface="Calibri" panose="020F0502020204030204" pitchFamily="34" charset="0"/>
              </a:rPr>
              <a:t>ט'/חשון/תשפ"ג</a:t>
            </a:fld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D19A5D1-8FC8-4D8B-8C1B-B532D5644951}" type="slidenum">
              <a:rPr lang="he-IL" smtClean="0">
                <a:cs typeface="Calibri" panose="020F0502020204030204" pitchFamily="34" charset="0"/>
              </a:rPr>
              <a:t>‹#›</a:t>
            </a:fld>
            <a:endParaRPr lang="he-IL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2764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C63F3D-E00F-440D-B9D5-C984D3ECC711}" type="datetimeFigureOut">
              <a:rPr lang="en-US" smtClean="0"/>
              <a:t>11/3/2022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0A15C-D2EF-4F90-B425-E976141D2F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12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B042A-2BFF-498A-ADAD-A7A5D9791D1F}" type="slidenum">
              <a:rPr lang="he-IL" smtClean="0"/>
              <a:t>16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39424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4CA4-71B9-4810-816E-3082BD5973C8}" type="datetimeFigureOut">
              <a:rPr lang="he-IL" smtClean="0"/>
              <a:t>ט'/חשון/תשפ"ג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9753-BF13-4F29-8082-364375A160BD}" type="slidenum">
              <a:rPr lang="he-IL" smtClean="0"/>
              <a:t>‹#›</a:t>
            </a:fld>
            <a:endParaRPr lang="he-IL" dirty="0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4FD4BCB0-06DE-4108-91F1-118C2242CB9C}"/>
              </a:ext>
            </a:extLst>
          </p:cNvPr>
          <p:cNvSpPr/>
          <p:nvPr userDrawn="1"/>
        </p:nvSpPr>
        <p:spPr>
          <a:xfrm>
            <a:off x="0" y="6721475"/>
            <a:ext cx="12192000" cy="136525"/>
          </a:xfrm>
          <a:prstGeom prst="rect">
            <a:avLst/>
          </a:prstGeom>
          <a:solidFill>
            <a:srgbClr val="006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e-IL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721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303318" y="136525"/>
            <a:ext cx="7029450" cy="132556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4CA4-71B9-4810-816E-3082BD5973C8}" type="datetimeFigureOut">
              <a:rPr lang="he-IL" smtClean="0"/>
              <a:t>ט'/חשון/תשפ"ג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9753-BF13-4F29-8082-364375A160BD}" type="slidenum">
              <a:rPr lang="he-IL" smtClean="0"/>
              <a:t>‹#›</a:t>
            </a:fld>
            <a:endParaRPr lang="he-IL" dirty="0"/>
          </a:p>
        </p:txBody>
      </p:sp>
      <p:sp>
        <p:nvSpPr>
          <p:cNvPr id="8" name="מלבן 6">
            <a:extLst>
              <a:ext uri="{FF2B5EF4-FFF2-40B4-BE49-F238E27FC236}">
                <a16:creationId xmlns:a16="http://schemas.microsoft.com/office/drawing/2014/main" id="{7B5D2EAE-6658-451A-90D0-91E2BAA90BED}"/>
              </a:ext>
            </a:extLst>
          </p:cNvPr>
          <p:cNvSpPr/>
          <p:nvPr userDrawn="1"/>
        </p:nvSpPr>
        <p:spPr>
          <a:xfrm>
            <a:off x="1" y="6721475"/>
            <a:ext cx="12192000" cy="136525"/>
          </a:xfrm>
          <a:prstGeom prst="rect">
            <a:avLst/>
          </a:prstGeom>
          <a:solidFill>
            <a:srgbClr val="006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e-IL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9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4CA4-71B9-4810-816E-3082BD5973C8}" type="datetimeFigureOut">
              <a:rPr lang="he-IL" smtClean="0"/>
              <a:t>ט'/חשון/תשפ"ג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9753-BF13-4F29-8082-364375A160BD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726748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4CA4-71B9-4810-816E-3082BD5973C8}" type="datetimeFigureOut">
              <a:rPr lang="he-IL" smtClean="0"/>
              <a:t>ט'/חשון/תשפ"ג</a:t>
            </a:fld>
            <a:endParaRPr lang="he-IL" dirty="0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9753-BF13-4F29-8082-364375A160BD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90635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051050" y="365125"/>
            <a:ext cx="7200900" cy="132556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4CA4-71B9-4810-816E-3082BD5973C8}" type="datetimeFigureOut">
              <a:rPr lang="he-IL" smtClean="0"/>
              <a:t>ט'/חשון/תשפ"ג</a:t>
            </a:fld>
            <a:endParaRPr lang="he-IL" dirty="0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9753-BF13-4F29-8082-364375A160BD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20570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4CA4-71B9-4810-816E-3082BD5973C8}" type="datetimeFigureOut">
              <a:rPr lang="he-IL" smtClean="0"/>
              <a:t>ט'/חשון/תשפ"ג</a:t>
            </a:fld>
            <a:endParaRPr lang="he-IL" dirty="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9753-BF13-4F29-8082-364375A160BD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2297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4CA4-71B9-4810-816E-3082BD5973C8}" type="datetimeFigureOut">
              <a:rPr lang="he-IL" smtClean="0"/>
              <a:t>ט'/חשון/תשפ"ג</a:t>
            </a:fld>
            <a:endParaRPr lang="he-IL" dirty="0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9753-BF13-4F29-8082-364375A160BD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995047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4CA4-71B9-4810-816E-3082BD5973C8}" type="datetimeFigureOut">
              <a:rPr lang="he-IL" smtClean="0"/>
              <a:t>ט'/חשון/תשפ"ג</a:t>
            </a:fld>
            <a:endParaRPr lang="he-IL" dirty="0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9753-BF13-4F29-8082-364375A160BD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442609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he-IL" dirty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4CA4-71B9-4810-816E-3082BD5973C8}" type="datetimeFigureOut">
              <a:rPr lang="he-IL" smtClean="0"/>
              <a:t>ט'/חשון/תשפ"ג</a:t>
            </a:fld>
            <a:endParaRPr lang="he-IL" dirty="0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9753-BF13-4F29-8082-364375A160BD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450273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2095500" y="365125"/>
            <a:ext cx="702945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Calibri" panose="020F0502020204030204" pitchFamily="34" charset="0"/>
              </a:defRPr>
            </a:lvl1pPr>
          </a:lstStyle>
          <a:p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Calibri" panose="020F0502020204030204" pitchFamily="34" charset="0"/>
              </a:defRPr>
            </a:lvl1pPr>
          </a:lstStyle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Calibri" panose="020F0502020204030204" pitchFamily="34" charset="0"/>
              </a:defRPr>
            </a:lvl1pPr>
          </a:lstStyle>
          <a:p>
            <a:fld id="{AA869753-BF13-4F29-8082-364375A160BD}" type="slidenum">
              <a:rPr lang="he-IL" smtClean="0"/>
              <a:pPr/>
              <a:t>‹#›</a:t>
            </a:fld>
            <a:endParaRPr lang="he-IL" dirty="0"/>
          </a:p>
        </p:txBody>
      </p:sp>
      <p:pic>
        <p:nvPicPr>
          <p:cNvPr id="7" name="תמונה 28">
            <a:extLst>
              <a:ext uri="{FF2B5EF4-FFF2-40B4-BE49-F238E27FC236}">
                <a16:creationId xmlns:a16="http://schemas.microsoft.com/office/drawing/2014/main" id="{A134A842-0252-4ABC-947B-F7761FCB8A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08" b="22729"/>
          <a:stretch/>
        </p:blipFill>
        <p:spPr>
          <a:xfrm>
            <a:off x="10032918" y="4684947"/>
            <a:ext cx="2159082" cy="20905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19FEB1-F147-481F-A4BF-BD1422F92C8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3" y="52386"/>
            <a:ext cx="1928656" cy="1458913"/>
          </a:xfrm>
          <a:prstGeom prst="rect">
            <a:avLst/>
          </a:prstGeom>
        </p:spPr>
      </p:pic>
      <p:pic>
        <p:nvPicPr>
          <p:cNvPr id="10" name="תמונה 3">
            <a:extLst>
              <a:ext uri="{FF2B5EF4-FFF2-40B4-BE49-F238E27FC236}">
                <a16:creationId xmlns:a16="http://schemas.microsoft.com/office/drawing/2014/main" id="{7E3EE796-3EE7-4C45-9579-C7F767D91DE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358209" y="0"/>
            <a:ext cx="2699573" cy="12646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91BBAD-FFBB-B4E8-0693-434747D676B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6" y="5568231"/>
            <a:ext cx="4434451" cy="139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1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/>
          <p:cNvSpPr txBox="1">
            <a:spLocks/>
          </p:cNvSpPr>
          <p:nvPr/>
        </p:nvSpPr>
        <p:spPr>
          <a:xfrm>
            <a:off x="1233055" y="1218936"/>
            <a:ext cx="10303163" cy="1939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1" anchor="b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>
              <a:lnSpc>
                <a:spcPct val="100000"/>
              </a:lnSpc>
            </a:pPr>
            <a:r>
              <a:rPr lang="en-US" sz="5400" b="1" dirty="0" err="1">
                <a:latin typeface="+mn-lt"/>
                <a:cs typeface="Calibri" panose="020F0502020204030204" pitchFamily="34" charset="0"/>
              </a:rPr>
              <a:t>ReVeAL</a:t>
            </a:r>
            <a:r>
              <a:rPr lang="en-US" sz="5400" b="1" dirty="0">
                <a:latin typeface="+mn-lt"/>
                <a:cs typeface="Calibri" panose="020F0502020204030204" pitchFamily="34" charset="0"/>
              </a:rPr>
              <a:t> Final Consortium Meeting </a:t>
            </a:r>
          </a:p>
          <a:p>
            <a:pPr rtl="0">
              <a:lnSpc>
                <a:spcPct val="100000"/>
              </a:lnSpc>
            </a:pPr>
            <a:r>
              <a:rPr lang="en-US" sz="5400" b="1" dirty="0">
                <a:latin typeface="+mn-lt"/>
                <a:cs typeface="Calibri" panose="020F0502020204030204" pitchFamily="34" charset="0"/>
              </a:rPr>
              <a:t>Jerusalem - A Tale of a City</a:t>
            </a:r>
            <a:endParaRPr lang="he-IL" sz="5400" b="1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6" name="כותרת משנה 2"/>
          <p:cNvSpPr txBox="1">
            <a:spLocks/>
          </p:cNvSpPr>
          <p:nvPr/>
        </p:nvSpPr>
        <p:spPr>
          <a:xfrm>
            <a:off x="1739291" y="4438834"/>
            <a:ext cx="9144000" cy="1329775"/>
          </a:xfrm>
          <a:prstGeom prst="rect">
            <a:avLst/>
          </a:prstGeom>
        </p:spPr>
        <p:txBody>
          <a:bodyPr vert="horz" lIns="91440" tIns="45720" rIns="91440" bIns="45720" rtlCol="1">
            <a:normAutofit fontScale="85000" lnSpcReduction="10000"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n-US" sz="3000" b="1" dirty="0">
                <a:cs typeface="Calibri" panose="020F0502020204030204" pitchFamily="34" charset="0"/>
              </a:rPr>
              <a:t>Nimrod Levy</a:t>
            </a:r>
          </a:p>
          <a:p>
            <a:pPr rtl="0"/>
            <a:r>
              <a:rPr lang="en-US" sz="3000" dirty="0">
                <a:cs typeface="Calibri" panose="020F0502020204030204" pitchFamily="34" charset="0"/>
              </a:rPr>
              <a:t>Environmental engineering department manager</a:t>
            </a:r>
          </a:p>
          <a:p>
            <a:pPr rtl="0"/>
            <a:r>
              <a:rPr lang="en-US" sz="3000" dirty="0">
                <a:cs typeface="Calibri" panose="020F0502020204030204" pitchFamily="34" charset="0"/>
              </a:rPr>
              <a:t>The Environmental Quality Department, Municipality of Jerusalem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CCC5713F-EB25-4B61-8D6F-F81A94DD30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80509" y="3517809"/>
            <a:ext cx="5861564" cy="841127"/>
          </a:xfrm>
        </p:spPr>
        <p:txBody>
          <a:bodyPr>
            <a:normAutofit/>
          </a:bodyPr>
          <a:lstStyle/>
          <a:p>
            <a:pPr rtl="0"/>
            <a:r>
              <a:rPr lang="en-US" sz="3600" b="1" dirty="0">
                <a:ea typeface="+mj-ea"/>
              </a:rPr>
              <a:t>London, November </a:t>
            </a:r>
            <a:r>
              <a:rPr lang="he-IL" sz="3600" b="1" dirty="0">
                <a:latin typeface="+mn-lt"/>
                <a:ea typeface="+mj-ea"/>
              </a:rPr>
              <a:t> 2022</a:t>
            </a:r>
            <a:endParaRPr lang="en-IL" sz="3600" b="1" dirty="0">
              <a:latin typeface="+mn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104323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2">
            <a:extLst>
              <a:ext uri="{FF2B5EF4-FFF2-40B4-BE49-F238E27FC236}">
                <a16:creationId xmlns:a16="http://schemas.microsoft.com/office/drawing/2014/main" id="{CE634C11-C1BB-0BD6-2860-0725043BA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832" y="1036361"/>
            <a:ext cx="4516168" cy="4522438"/>
          </a:xfrm>
          <a:prstGeom prst="rect">
            <a:avLst/>
          </a:prstGeom>
        </p:spPr>
      </p:pic>
      <p:sp>
        <p:nvSpPr>
          <p:cNvPr id="11" name="תיבת טקסט 4">
            <a:extLst>
              <a:ext uri="{FF2B5EF4-FFF2-40B4-BE49-F238E27FC236}">
                <a16:creationId xmlns:a16="http://schemas.microsoft.com/office/drawing/2014/main" id="{48AC2BF2-4E48-E2DD-673B-D1B76D6282EA}"/>
              </a:ext>
            </a:extLst>
          </p:cNvPr>
          <p:cNvSpPr txBox="1"/>
          <p:nvPr/>
        </p:nvSpPr>
        <p:spPr>
          <a:xfrm>
            <a:off x="4459909" y="2215172"/>
            <a:ext cx="3512225" cy="28666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3200" b="1" u="sng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Management Team</a:t>
            </a:r>
            <a:endParaRPr lang="he-IL" sz="3200" b="1" u="sng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Municipality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Ministry of Environmental Protection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manager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consultants</a:t>
            </a:r>
          </a:p>
          <a:p>
            <a:pPr algn="ctr" rtl="0">
              <a:lnSpc>
                <a:spcPct val="150000"/>
              </a:lnSpc>
            </a:pPr>
            <a:endParaRPr lang="he-IL" sz="2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תיבת טקסט 5">
            <a:extLst>
              <a:ext uri="{FF2B5EF4-FFF2-40B4-BE49-F238E27FC236}">
                <a16:creationId xmlns:a16="http://schemas.microsoft.com/office/drawing/2014/main" id="{F0F4CCB5-06CC-A5AA-E47D-2E548CC836DE}"/>
              </a:ext>
            </a:extLst>
          </p:cNvPr>
          <p:cNvSpPr txBox="1"/>
          <p:nvPr/>
        </p:nvSpPr>
        <p:spPr>
          <a:xfrm>
            <a:off x="2064043" y="1659019"/>
            <a:ext cx="244949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0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Project Execution</a:t>
            </a:r>
          </a:p>
        </p:txBody>
      </p:sp>
      <p:sp>
        <p:nvSpPr>
          <p:cNvPr id="13" name="תיבת טקסט 6">
            <a:extLst>
              <a:ext uri="{FF2B5EF4-FFF2-40B4-BE49-F238E27FC236}">
                <a16:creationId xmlns:a16="http://schemas.microsoft.com/office/drawing/2014/main" id="{CE179C6A-4AEC-3067-74B8-A59AEAB8632F}"/>
              </a:ext>
            </a:extLst>
          </p:cNvPr>
          <p:cNvSpPr txBox="1"/>
          <p:nvPr/>
        </p:nvSpPr>
        <p:spPr>
          <a:xfrm>
            <a:off x="7362306" y="1288756"/>
            <a:ext cx="294348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0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Identification sources of pollution</a:t>
            </a:r>
          </a:p>
        </p:txBody>
      </p:sp>
      <p:sp>
        <p:nvSpPr>
          <p:cNvPr id="14" name="תיבת טקסט 9">
            <a:extLst>
              <a:ext uri="{FF2B5EF4-FFF2-40B4-BE49-F238E27FC236}">
                <a16:creationId xmlns:a16="http://schemas.microsoft.com/office/drawing/2014/main" id="{3B7C20DE-001B-109E-9B4B-54CCF2211631}"/>
              </a:ext>
            </a:extLst>
          </p:cNvPr>
          <p:cNvSpPr txBox="1"/>
          <p:nvPr/>
        </p:nvSpPr>
        <p:spPr>
          <a:xfrm>
            <a:off x="8421721" y="3248360"/>
            <a:ext cx="269073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l" rtl="0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Definition of possible projects - Plan</a:t>
            </a:r>
          </a:p>
        </p:txBody>
      </p:sp>
      <p:sp>
        <p:nvSpPr>
          <p:cNvPr id="15" name="תיבת טקסט 11">
            <a:extLst>
              <a:ext uri="{FF2B5EF4-FFF2-40B4-BE49-F238E27FC236}">
                <a16:creationId xmlns:a16="http://schemas.microsoft.com/office/drawing/2014/main" id="{7700D25C-9F02-13D3-085E-52EB9437CDA3}"/>
              </a:ext>
            </a:extLst>
          </p:cNvPr>
          <p:cNvSpPr txBox="1"/>
          <p:nvPr/>
        </p:nvSpPr>
        <p:spPr>
          <a:xfrm>
            <a:off x="4856594" y="5625475"/>
            <a:ext cx="265664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algn="l" rtl="0"/>
            <a:r>
              <a:rPr lang="en-US" sz="2400" dirty="0"/>
              <a:t>Choosing a Project to Implement</a:t>
            </a: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E4FC7FBA-7CE9-5165-C770-3179ADFDB36C}"/>
              </a:ext>
            </a:extLst>
          </p:cNvPr>
          <p:cNvSpPr txBox="1"/>
          <p:nvPr/>
        </p:nvSpPr>
        <p:spPr>
          <a:xfrm>
            <a:off x="1690442" y="3712237"/>
            <a:ext cx="223639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Definition of Implementation Steps</a:t>
            </a:r>
          </a:p>
        </p:txBody>
      </p:sp>
      <p:pic>
        <p:nvPicPr>
          <p:cNvPr id="18" name="תמונה 28">
            <a:extLst>
              <a:ext uri="{FF2B5EF4-FFF2-40B4-BE49-F238E27FC236}">
                <a16:creationId xmlns:a16="http://schemas.microsoft.com/office/drawing/2014/main" id="{243EE2A1-FC28-244E-CE1B-E461313251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08" b="22729"/>
          <a:stretch/>
        </p:blipFill>
        <p:spPr>
          <a:xfrm>
            <a:off x="10032919" y="4767497"/>
            <a:ext cx="2159082" cy="2090503"/>
          </a:xfrm>
          <a:prstGeom prst="rect">
            <a:avLst/>
          </a:prstGeom>
        </p:spPr>
      </p:pic>
      <p:pic>
        <p:nvPicPr>
          <p:cNvPr id="20" name="תמונה 21" descr="תמונה שמכילה טקסט, אוסף תמונות&#10;&#10;התיאור נוצר באופן אוטומטי">
            <a:extLst>
              <a:ext uri="{FF2B5EF4-FFF2-40B4-BE49-F238E27FC236}">
                <a16:creationId xmlns:a16="http://schemas.microsoft.com/office/drawing/2014/main" id="{EB303E62-77D8-63A8-D445-C80FBC2BC4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20733" flipH="1">
            <a:off x="8841877" y="2266698"/>
            <a:ext cx="729549" cy="578716"/>
          </a:xfrm>
          <a:prstGeom prst="rect">
            <a:avLst/>
          </a:prstGeom>
        </p:spPr>
      </p:pic>
      <p:pic>
        <p:nvPicPr>
          <p:cNvPr id="21" name="תמונה 22" descr="תמונה שמכילה טקסט, אוסף תמונות&#10;&#10;התיאור נוצר באופן אוטומטי">
            <a:extLst>
              <a:ext uri="{FF2B5EF4-FFF2-40B4-BE49-F238E27FC236}">
                <a16:creationId xmlns:a16="http://schemas.microsoft.com/office/drawing/2014/main" id="{3140DD9E-4A19-075C-83A3-3A871FC55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35432" flipH="1">
            <a:off x="8039065" y="4872655"/>
            <a:ext cx="729549" cy="578716"/>
          </a:xfrm>
          <a:prstGeom prst="rect">
            <a:avLst/>
          </a:prstGeom>
        </p:spPr>
      </p:pic>
      <p:pic>
        <p:nvPicPr>
          <p:cNvPr id="22" name="תמונה 23" descr="תמונה שמכילה טקסט, אוסף תמונות&#10;&#10;התיאור נוצר באופן אוטומטי">
            <a:extLst>
              <a:ext uri="{FF2B5EF4-FFF2-40B4-BE49-F238E27FC236}">
                <a16:creationId xmlns:a16="http://schemas.microsoft.com/office/drawing/2014/main" id="{CFC0F179-628D-5B31-BD31-1DC6BF8BA5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9608" flipH="1">
            <a:off x="3491372" y="4854463"/>
            <a:ext cx="729549" cy="578716"/>
          </a:xfrm>
          <a:prstGeom prst="rect">
            <a:avLst/>
          </a:prstGeom>
        </p:spPr>
      </p:pic>
      <p:pic>
        <p:nvPicPr>
          <p:cNvPr id="23" name="תמונה 25" descr="תמונה שמכילה טקסט, אוסף תמונות&#10;&#10;התיאור נוצר באופן אוטומטי">
            <a:extLst>
              <a:ext uri="{FF2B5EF4-FFF2-40B4-BE49-F238E27FC236}">
                <a16:creationId xmlns:a16="http://schemas.microsoft.com/office/drawing/2014/main" id="{46522256-10A7-DFFB-8869-69C7A344D3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8596" flipH="1">
            <a:off x="2563282" y="2639650"/>
            <a:ext cx="729549" cy="578716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A8392611-E232-4D8D-FCDB-E1230A754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7486" y="72390"/>
            <a:ext cx="6411047" cy="868552"/>
          </a:xfrm>
        </p:spPr>
        <p:txBody>
          <a:bodyPr/>
          <a:lstStyle/>
          <a:p>
            <a:pPr rtl="0"/>
            <a:r>
              <a:rPr lang="en-US" dirty="0"/>
              <a:t>Work Process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83892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סרטון תדמית">
            <a:hlinkClick r:id="" action="ppaction://media"/>
            <a:extLst>
              <a:ext uri="{FF2B5EF4-FFF2-40B4-BE49-F238E27FC236}">
                <a16:creationId xmlns:a16="http://schemas.microsoft.com/office/drawing/2014/main" id="{7BEC366C-A24E-452E-BB0F-94910D3425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6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C651C9-CE5B-D18C-3E6E-17F984BDA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071" y="78941"/>
            <a:ext cx="4815402" cy="32487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17726C-9450-4890-3BA4-241B8E68D9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626" y="0"/>
            <a:ext cx="4776422" cy="5504873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3C05F7BC-22B9-45F9-ADB8-F6517D42B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665" y="215906"/>
            <a:ext cx="4329975" cy="1325563"/>
          </a:xfrm>
        </p:spPr>
        <p:txBody>
          <a:bodyPr/>
          <a:lstStyle/>
          <a:p>
            <a:pPr algn="l" rtl="0"/>
            <a:r>
              <a:rPr lang="en-US" dirty="0"/>
              <a:t>Project Execution</a:t>
            </a:r>
          </a:p>
        </p:txBody>
      </p:sp>
      <p:sp>
        <p:nvSpPr>
          <p:cNvPr id="5" name="מציין מיקום תוכן 4">
            <a:extLst>
              <a:ext uri="{FF2B5EF4-FFF2-40B4-BE49-F238E27FC236}">
                <a16:creationId xmlns:a16="http://schemas.microsoft.com/office/drawing/2014/main" id="{EFC2810A-49F6-4065-9B93-5BFCEDA53C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0709" y="1636963"/>
            <a:ext cx="5448856" cy="5005131"/>
          </a:xfrm>
        </p:spPr>
        <p:txBody>
          <a:bodyPr>
            <a:normAutofit/>
          </a:bodyPr>
          <a:lstStyle/>
          <a:p>
            <a:pPr lvl="1" algn="l" rtl="0"/>
            <a:r>
              <a:rPr lang="en-US" sz="3600" dirty="0"/>
              <a:t>Legislation</a:t>
            </a:r>
          </a:p>
          <a:p>
            <a:pPr lvl="1" algn="l" rtl="0"/>
            <a:r>
              <a:rPr lang="en-US" sz="3600" dirty="0"/>
              <a:t>Road Sign and location</a:t>
            </a:r>
          </a:p>
          <a:p>
            <a:pPr lvl="1" algn="l" rtl="0"/>
            <a:r>
              <a:rPr lang="en-US" sz="3600" dirty="0"/>
              <a:t>Advertising</a:t>
            </a:r>
          </a:p>
          <a:p>
            <a:pPr lvl="1" algn="l" rtl="0"/>
            <a:r>
              <a:rPr lang="en-US" sz="3600" dirty="0"/>
              <a:t>Public Notice</a:t>
            </a:r>
          </a:p>
          <a:p>
            <a:pPr lvl="1" algn="l" rtl="0"/>
            <a:r>
              <a:rPr lang="en-US" sz="3600" dirty="0"/>
              <a:t>Monitoring</a:t>
            </a:r>
          </a:p>
          <a:p>
            <a:pPr lvl="1" algn="l" rtl="0"/>
            <a:r>
              <a:rPr lang="en-US" sz="3600" dirty="0"/>
              <a:t>Enforcement</a:t>
            </a:r>
            <a:endParaRPr lang="he-IL" sz="3600" dirty="0"/>
          </a:p>
        </p:txBody>
      </p:sp>
      <p:pic>
        <p:nvPicPr>
          <p:cNvPr id="8" name="Picture 2" descr="Check Mark Clip Art at Clker.com - vector clip art online ...">
            <a:extLst>
              <a:ext uri="{FF2B5EF4-FFF2-40B4-BE49-F238E27FC236}">
                <a16:creationId xmlns:a16="http://schemas.microsoft.com/office/drawing/2014/main" id="{49B2BFEB-FCC5-4A55-8D0F-992901F99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294" y="2123625"/>
            <a:ext cx="2817355" cy="261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תמונה 13">
            <a:extLst>
              <a:ext uri="{FF2B5EF4-FFF2-40B4-BE49-F238E27FC236}">
                <a16:creationId xmlns:a16="http://schemas.microsoft.com/office/drawing/2014/main" id="{E95EC421-FA28-D6CE-D648-C3DD2D3933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8768" y="-60281"/>
            <a:ext cx="4993232" cy="6448823"/>
          </a:xfrm>
          <a:prstGeom prst="rect">
            <a:avLst/>
          </a:prstGeom>
        </p:spPr>
      </p:pic>
      <p:pic>
        <p:nvPicPr>
          <p:cNvPr id="22" name="תמונה 6">
            <a:extLst>
              <a:ext uri="{FF2B5EF4-FFF2-40B4-BE49-F238E27FC236}">
                <a16:creationId xmlns:a16="http://schemas.microsoft.com/office/drawing/2014/main" id="{08EF3EBD-5373-D8EC-E8EA-2505FE2B96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3544" y="-60281"/>
            <a:ext cx="4975937" cy="75878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D17821-C7B9-3560-234C-9C3E111A55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0074" y="790042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77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2">
            <a:extLst>
              <a:ext uri="{FF2B5EF4-FFF2-40B4-BE49-F238E27FC236}">
                <a16:creationId xmlns:a16="http://schemas.microsoft.com/office/drawing/2014/main" id="{CE634C11-C1BB-0BD6-2860-0725043BA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832" y="1036361"/>
            <a:ext cx="4516168" cy="4522438"/>
          </a:xfrm>
          <a:prstGeom prst="rect">
            <a:avLst/>
          </a:prstGeom>
        </p:spPr>
      </p:pic>
      <p:sp>
        <p:nvSpPr>
          <p:cNvPr id="11" name="תיבת טקסט 4">
            <a:extLst>
              <a:ext uri="{FF2B5EF4-FFF2-40B4-BE49-F238E27FC236}">
                <a16:creationId xmlns:a16="http://schemas.microsoft.com/office/drawing/2014/main" id="{48AC2BF2-4E48-E2DD-673B-D1B76D6282EA}"/>
              </a:ext>
            </a:extLst>
          </p:cNvPr>
          <p:cNvSpPr txBox="1"/>
          <p:nvPr/>
        </p:nvSpPr>
        <p:spPr>
          <a:xfrm>
            <a:off x="4459909" y="2215172"/>
            <a:ext cx="3512225" cy="25588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3200" b="1" u="sng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Knowledge Base</a:t>
            </a:r>
            <a:endParaRPr lang="he-IL" sz="3200" b="1" u="sng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Municipality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Ministry of Environmental Protection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 -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ReVeAL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0">
              <a:lnSpc>
                <a:spcPct val="150000"/>
              </a:lnSpc>
            </a:pPr>
            <a:endParaRPr lang="he-IL" sz="2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תיבת טקסט 5">
            <a:extLst>
              <a:ext uri="{FF2B5EF4-FFF2-40B4-BE49-F238E27FC236}">
                <a16:creationId xmlns:a16="http://schemas.microsoft.com/office/drawing/2014/main" id="{F0F4CCB5-06CC-A5AA-E47D-2E548CC836DE}"/>
              </a:ext>
            </a:extLst>
          </p:cNvPr>
          <p:cNvSpPr txBox="1"/>
          <p:nvPr/>
        </p:nvSpPr>
        <p:spPr>
          <a:xfrm>
            <a:off x="2064043" y="1659019"/>
            <a:ext cx="244949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0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Project Execution</a:t>
            </a:r>
          </a:p>
        </p:txBody>
      </p:sp>
      <p:sp>
        <p:nvSpPr>
          <p:cNvPr id="13" name="תיבת טקסט 6">
            <a:extLst>
              <a:ext uri="{FF2B5EF4-FFF2-40B4-BE49-F238E27FC236}">
                <a16:creationId xmlns:a16="http://schemas.microsoft.com/office/drawing/2014/main" id="{CE179C6A-4AEC-3067-74B8-A59AEAB8632F}"/>
              </a:ext>
            </a:extLst>
          </p:cNvPr>
          <p:cNvSpPr txBox="1"/>
          <p:nvPr/>
        </p:nvSpPr>
        <p:spPr>
          <a:xfrm>
            <a:off x="7362306" y="1288756"/>
            <a:ext cx="294348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0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Identification sources of pollution</a:t>
            </a:r>
          </a:p>
        </p:txBody>
      </p:sp>
      <p:sp>
        <p:nvSpPr>
          <p:cNvPr id="14" name="תיבת טקסט 9">
            <a:extLst>
              <a:ext uri="{FF2B5EF4-FFF2-40B4-BE49-F238E27FC236}">
                <a16:creationId xmlns:a16="http://schemas.microsoft.com/office/drawing/2014/main" id="{3B7C20DE-001B-109E-9B4B-54CCF2211631}"/>
              </a:ext>
            </a:extLst>
          </p:cNvPr>
          <p:cNvSpPr txBox="1"/>
          <p:nvPr/>
        </p:nvSpPr>
        <p:spPr>
          <a:xfrm>
            <a:off x="8421721" y="3248360"/>
            <a:ext cx="269073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l" rtl="0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Definition of possible projects -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Plan</a:t>
            </a:r>
          </a:p>
        </p:txBody>
      </p:sp>
      <p:sp>
        <p:nvSpPr>
          <p:cNvPr id="15" name="תיבת טקסט 11">
            <a:extLst>
              <a:ext uri="{FF2B5EF4-FFF2-40B4-BE49-F238E27FC236}">
                <a16:creationId xmlns:a16="http://schemas.microsoft.com/office/drawing/2014/main" id="{7700D25C-9F02-13D3-085E-52EB9437CDA3}"/>
              </a:ext>
            </a:extLst>
          </p:cNvPr>
          <p:cNvSpPr txBox="1"/>
          <p:nvPr/>
        </p:nvSpPr>
        <p:spPr>
          <a:xfrm>
            <a:off x="4856594" y="5625475"/>
            <a:ext cx="265664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algn="l" rtl="0"/>
            <a:r>
              <a:rPr lang="en-US" sz="2400" dirty="0"/>
              <a:t>Choosing a Project to Implement</a:t>
            </a: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E4FC7FBA-7CE9-5165-C770-3179ADFDB36C}"/>
              </a:ext>
            </a:extLst>
          </p:cNvPr>
          <p:cNvSpPr txBox="1"/>
          <p:nvPr/>
        </p:nvSpPr>
        <p:spPr>
          <a:xfrm>
            <a:off x="1690442" y="3712237"/>
            <a:ext cx="223639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Definition of Implementation Steps</a:t>
            </a:r>
          </a:p>
        </p:txBody>
      </p:sp>
      <p:pic>
        <p:nvPicPr>
          <p:cNvPr id="18" name="תמונה 28">
            <a:extLst>
              <a:ext uri="{FF2B5EF4-FFF2-40B4-BE49-F238E27FC236}">
                <a16:creationId xmlns:a16="http://schemas.microsoft.com/office/drawing/2014/main" id="{243EE2A1-FC28-244E-CE1B-E461313251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08" b="22729"/>
          <a:stretch/>
        </p:blipFill>
        <p:spPr>
          <a:xfrm>
            <a:off x="10032919" y="4767497"/>
            <a:ext cx="2159082" cy="2090503"/>
          </a:xfrm>
          <a:prstGeom prst="rect">
            <a:avLst/>
          </a:prstGeom>
        </p:spPr>
      </p:pic>
      <p:pic>
        <p:nvPicPr>
          <p:cNvPr id="20" name="תמונה 21" descr="תמונה שמכילה טקסט, אוסף תמונות&#10;&#10;התיאור נוצר באופן אוטומטי">
            <a:extLst>
              <a:ext uri="{FF2B5EF4-FFF2-40B4-BE49-F238E27FC236}">
                <a16:creationId xmlns:a16="http://schemas.microsoft.com/office/drawing/2014/main" id="{EB303E62-77D8-63A8-D445-C80FBC2BC4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20733" flipH="1">
            <a:off x="8841877" y="2266698"/>
            <a:ext cx="729549" cy="578716"/>
          </a:xfrm>
          <a:prstGeom prst="rect">
            <a:avLst/>
          </a:prstGeom>
        </p:spPr>
      </p:pic>
      <p:pic>
        <p:nvPicPr>
          <p:cNvPr id="21" name="תמונה 22" descr="תמונה שמכילה טקסט, אוסף תמונות&#10;&#10;התיאור נוצר באופן אוטומטי">
            <a:extLst>
              <a:ext uri="{FF2B5EF4-FFF2-40B4-BE49-F238E27FC236}">
                <a16:creationId xmlns:a16="http://schemas.microsoft.com/office/drawing/2014/main" id="{3140DD9E-4A19-075C-83A3-3A871FC55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35432" flipH="1">
            <a:off x="8039065" y="4872655"/>
            <a:ext cx="729549" cy="578716"/>
          </a:xfrm>
          <a:prstGeom prst="rect">
            <a:avLst/>
          </a:prstGeom>
        </p:spPr>
      </p:pic>
      <p:pic>
        <p:nvPicPr>
          <p:cNvPr id="22" name="תמונה 23" descr="תמונה שמכילה טקסט, אוסף תמונות&#10;&#10;התיאור נוצר באופן אוטומטי">
            <a:extLst>
              <a:ext uri="{FF2B5EF4-FFF2-40B4-BE49-F238E27FC236}">
                <a16:creationId xmlns:a16="http://schemas.microsoft.com/office/drawing/2014/main" id="{CFC0F179-628D-5B31-BD31-1DC6BF8BA5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9608" flipH="1">
            <a:off x="3491372" y="4854463"/>
            <a:ext cx="729549" cy="578716"/>
          </a:xfrm>
          <a:prstGeom prst="rect">
            <a:avLst/>
          </a:prstGeom>
        </p:spPr>
      </p:pic>
      <p:pic>
        <p:nvPicPr>
          <p:cNvPr id="23" name="תמונה 25" descr="תמונה שמכילה טקסט, אוסף תמונות&#10;&#10;התיאור נוצר באופן אוטומטי">
            <a:extLst>
              <a:ext uri="{FF2B5EF4-FFF2-40B4-BE49-F238E27FC236}">
                <a16:creationId xmlns:a16="http://schemas.microsoft.com/office/drawing/2014/main" id="{46522256-10A7-DFFB-8869-69C7A344D3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8596" flipH="1">
            <a:off x="2563282" y="2639650"/>
            <a:ext cx="729549" cy="578716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C6FF4626-8E8E-1CE2-FA96-31D8F9E7B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7486" y="72390"/>
            <a:ext cx="6411047" cy="868552"/>
          </a:xfrm>
        </p:spPr>
        <p:txBody>
          <a:bodyPr/>
          <a:lstStyle/>
          <a:p>
            <a:pPr rtl="0"/>
            <a:r>
              <a:rPr lang="en-US" dirty="0"/>
              <a:t>Work Process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85988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4F8F7D6-122F-42E9-85E5-CEB5C1113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201" y="1076960"/>
            <a:ext cx="7179732" cy="1835215"/>
          </a:xfrm>
        </p:spPr>
        <p:txBody>
          <a:bodyPr>
            <a:normAutofit fontScale="90000"/>
          </a:bodyPr>
          <a:lstStyle/>
          <a:p>
            <a:pPr rtl="0"/>
            <a:r>
              <a:rPr lang="en-US" u="none" dirty="0"/>
              <a:t>Reducing Air-Pollution from N.R.M.M.</a:t>
            </a:r>
            <a:br>
              <a:rPr lang="en-US" u="none" dirty="0"/>
            </a:br>
            <a:r>
              <a:rPr lang="en-US" sz="4000" dirty="0"/>
              <a:t>(</a:t>
            </a:r>
            <a:r>
              <a:rPr lang="en-US" sz="4000" u="none" dirty="0"/>
              <a:t>Non-Road </a:t>
            </a:r>
            <a:r>
              <a:rPr lang="en-US" sz="4000" b="1" dirty="0">
                <a:solidFill>
                  <a:srgbClr val="404040"/>
                </a:solidFill>
                <a:effectLst/>
              </a:rPr>
              <a:t>Mobile </a:t>
            </a:r>
            <a:r>
              <a:rPr lang="en-US" sz="4000" u="none" dirty="0"/>
              <a:t> Machinery)</a:t>
            </a:r>
            <a:endParaRPr lang="en-IL" u="none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BF8C53D-B77E-4DC1-86A3-050D7C03F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95095"/>
            <a:ext cx="10515600" cy="28818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dirty="0"/>
              <a:t>	</a:t>
            </a:r>
          </a:p>
          <a:p>
            <a:endParaRPr lang="en-IL" dirty="0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6DAED061-597B-458E-ABC9-3E47C242E6E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51994" y="3332480"/>
            <a:ext cx="6684818" cy="2343388"/>
          </a:xfrm>
        </p:spPr>
        <p:txBody>
          <a:bodyPr>
            <a:normAutofit/>
          </a:bodyPr>
          <a:lstStyle/>
          <a:p>
            <a:pPr marL="285750" indent="-285750" algn="l" rtl="0"/>
            <a:r>
              <a:rPr lang="en-US" sz="4000" dirty="0"/>
              <a:t>Analysis </a:t>
            </a:r>
          </a:p>
          <a:p>
            <a:pPr marL="285750" indent="-285750" algn="l" rtl="0"/>
            <a:r>
              <a:rPr lang="en-US" sz="4000" dirty="0"/>
              <a:t>Negotiation </a:t>
            </a:r>
          </a:p>
          <a:p>
            <a:pPr marL="285750" indent="-285750" algn="l" rtl="0"/>
            <a:r>
              <a:rPr lang="en-US" sz="4000" dirty="0"/>
              <a:t>Regulation</a:t>
            </a:r>
            <a:endParaRPr lang="he-IL" sz="4000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736D4234-2E33-94C3-CB82-481DA1252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L" altLang="en-IL" sz="900" b="0" i="0" u="none" strike="noStrike" cap="none" normalizeH="0" baseline="0">
                <a:ln>
                  <a:noFill/>
                </a:ln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18 / 5,000</a:t>
            </a:r>
            <a:endParaRPr kumimoji="0" lang="en-IL" altLang="en-IL" sz="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altLang="en-IL" sz="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L" altLang="en-IL" sz="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Translation results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altLang="en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182D9CAD-9CA2-462A-D072-FE0D49C99F8D}"/>
              </a:ext>
            </a:extLst>
          </p:cNvPr>
          <p:cNvSpPr txBox="1">
            <a:spLocks/>
          </p:cNvSpPr>
          <p:nvPr/>
        </p:nvSpPr>
        <p:spPr>
          <a:xfrm>
            <a:off x="2108201" y="59247"/>
            <a:ext cx="7179732" cy="10332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en-US" dirty="0"/>
              <a:t>Looking Forward –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15076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23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charRg st="23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charRg st="23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4F8F7D6-122F-42E9-85E5-CEB5C1113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4082" y="30308"/>
            <a:ext cx="6854538" cy="1969366"/>
          </a:xfrm>
        </p:spPr>
        <p:txBody>
          <a:bodyPr>
            <a:normAutofit/>
          </a:bodyPr>
          <a:lstStyle/>
          <a:p>
            <a:pPr rtl="0"/>
            <a:r>
              <a:rPr lang="en-US" u="none" dirty="0"/>
              <a:t>Lessons Learned and  </a:t>
            </a:r>
            <a:r>
              <a:rPr lang="en-US" dirty="0"/>
              <a:t>ReVeAL contribution</a:t>
            </a:r>
            <a:endParaRPr lang="en-IL" u="none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BF8C53D-B77E-4DC1-86A3-050D7C03F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e-IL" dirty="0"/>
              <a:t>	</a:t>
            </a:r>
          </a:p>
          <a:p>
            <a:endParaRPr lang="en-IL" dirty="0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6DAED061-597B-458E-ABC9-3E47C242E6E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68927" y="1999674"/>
            <a:ext cx="6684818" cy="3794125"/>
          </a:xfrm>
        </p:spPr>
        <p:txBody>
          <a:bodyPr>
            <a:normAutofit/>
          </a:bodyPr>
          <a:lstStyle/>
          <a:p>
            <a:pPr marL="285750" indent="-285750" algn="l" rtl="0"/>
            <a:r>
              <a:rPr lang="en-US" sz="4000" dirty="0"/>
              <a:t>Knowledge </a:t>
            </a:r>
          </a:p>
          <a:p>
            <a:pPr marL="285750" indent="-285750" algn="l" rtl="0"/>
            <a:r>
              <a:rPr lang="en-US" sz="4000" dirty="0"/>
              <a:t>Legitimization</a:t>
            </a:r>
          </a:p>
          <a:p>
            <a:pPr marL="285750" indent="-285750" algn="l" rtl="0"/>
            <a:r>
              <a:rPr lang="en-US" sz="4000" dirty="0"/>
              <a:t>Pareto principle – </a:t>
            </a:r>
            <a:endParaRPr lang="he-IL" sz="4000" dirty="0"/>
          </a:p>
          <a:p>
            <a:pPr marL="742950" lvl="1" indent="-285750" algn="l" rtl="0"/>
            <a:r>
              <a:rPr lang="en-US" sz="3600" dirty="0"/>
              <a:t>Max impact – Min Disruption</a:t>
            </a:r>
          </a:p>
          <a:p>
            <a:pPr marL="285750" indent="-285750" algn="l" rtl="0"/>
            <a:r>
              <a:rPr lang="en-US" sz="4000" dirty="0"/>
              <a:t>Precedent setting for Israel</a:t>
            </a:r>
          </a:p>
          <a:p>
            <a:pPr algn="l" rtl="0">
              <a:buFont typeface="Wingdings" panose="05000000000000000000" pitchFamily="2" charset="2"/>
              <a:buChar char=""/>
            </a:pPr>
            <a:endParaRPr lang="he-IL" dirty="0"/>
          </a:p>
        </p:txBody>
      </p:sp>
      <p:pic>
        <p:nvPicPr>
          <p:cNvPr id="8" name="Picture 2" descr="Business response to environment is 'too little' | News | Research Live">
            <a:extLst>
              <a:ext uri="{FF2B5EF4-FFF2-40B4-BE49-F238E27FC236}">
                <a16:creationId xmlns:a16="http://schemas.microsoft.com/office/drawing/2014/main" id="{11EB71D5-B240-31FA-514A-A6E30C58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480" y="1999674"/>
            <a:ext cx="4989719" cy="323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736D4234-2E33-94C3-CB82-481DA1252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L" altLang="en-IL" sz="900" b="0" i="0" u="none" strike="noStrike" cap="none" normalizeH="0" baseline="0">
                <a:ln>
                  <a:noFill/>
                </a:ln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18 / 5,000</a:t>
            </a:r>
            <a:endParaRPr kumimoji="0" lang="en-IL" altLang="en-IL" sz="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altLang="en-IL" sz="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L" altLang="en-IL" sz="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Translation results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altLang="en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62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28FC1D4-5BB7-4DB6-B095-8FDF9216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008" y="72389"/>
            <a:ext cx="5765901" cy="1325563"/>
          </a:xfrm>
        </p:spPr>
        <p:txBody>
          <a:bodyPr/>
          <a:lstStyle/>
          <a:p>
            <a:pPr algn="ctr" rtl="0"/>
            <a:r>
              <a:rPr lang="en-US" dirty="0"/>
              <a:t>Thank you</a:t>
            </a:r>
            <a:endParaRPr lang="en-IL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F3CAF0F4-944E-FBB0-CDC3-46900A77DF0C}"/>
              </a:ext>
            </a:extLst>
          </p:cNvPr>
          <p:cNvSpPr txBox="1">
            <a:spLocks/>
          </p:cNvSpPr>
          <p:nvPr/>
        </p:nvSpPr>
        <p:spPr>
          <a:xfrm>
            <a:off x="1259000" y="2665451"/>
            <a:ext cx="9144000" cy="2419167"/>
          </a:xfrm>
          <a:prstGeom prst="rect">
            <a:avLst/>
          </a:prstGeom>
        </p:spPr>
        <p:txBody>
          <a:bodyPr vert="horz" lIns="91440" tIns="45720" rIns="91440" bIns="45720" rtlCol="1">
            <a:normAutofit lnSpcReduction="10000"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000" b="1" dirty="0">
                <a:cs typeface="Calibri" panose="020F0502020204030204" pitchFamily="34" charset="0"/>
              </a:rPr>
              <a:t>Nimrod Levy</a:t>
            </a:r>
          </a:p>
          <a:p>
            <a:pPr algn="l" rtl="0"/>
            <a:r>
              <a:rPr lang="en-US" sz="3000" dirty="0">
                <a:cs typeface="Calibri" panose="020F0502020204030204" pitchFamily="34" charset="0"/>
              </a:rPr>
              <a:t>Environmental engineering department manager</a:t>
            </a:r>
          </a:p>
          <a:p>
            <a:pPr algn="l" rtl="0"/>
            <a:r>
              <a:rPr lang="en-US" sz="3000" dirty="0">
                <a:cs typeface="Calibri" panose="020F0502020204030204" pitchFamily="34" charset="0"/>
              </a:rPr>
              <a:t>The Environmental Quality Department, Municipality of Jerusalem</a:t>
            </a:r>
          </a:p>
          <a:p>
            <a:pPr algn="l" rtl="0"/>
            <a:r>
              <a:rPr lang="en-US" sz="3000" dirty="0">
                <a:cs typeface="Calibri" panose="020F0502020204030204" pitchFamily="34" charset="0"/>
              </a:rPr>
              <a:t>Lvnimrod@jerusalem.muni.il</a:t>
            </a:r>
          </a:p>
        </p:txBody>
      </p:sp>
    </p:spTree>
    <p:extLst>
      <p:ext uri="{BB962C8B-B14F-4D97-AF65-F5344CB8AC3E}">
        <p14:creationId xmlns:p14="http://schemas.microsoft.com/office/powerpoint/2010/main" val="1127716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F8A904B-F364-740E-E9E1-CCFB994C0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880" y="881108"/>
            <a:ext cx="6786120" cy="509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F88AE9C-B90C-9A35-68BF-B8D26A7EC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880" y="1509333"/>
            <a:ext cx="6786120" cy="329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EBE59600-34DB-4401-81D8-ED2CDD537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383" y="272140"/>
            <a:ext cx="3286732" cy="86554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l" rtl="0"/>
            <a:r>
              <a:rPr lang="en-US" sz="4400" b="1" dirty="0"/>
              <a:t>Background</a:t>
            </a:r>
            <a:endParaRPr lang="en-IL" sz="44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0A7985-6162-E1C4-BF7B-2A92F880B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8281" y="2025502"/>
            <a:ext cx="4412281" cy="3811588"/>
          </a:xfrm>
        </p:spPr>
        <p:txBody>
          <a:bodyPr/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3200" dirty="0"/>
              <a:t>Capital of Israel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he-IL" sz="3200" dirty="0"/>
              <a:t>5000</a:t>
            </a:r>
            <a:r>
              <a:rPr lang="en-US" sz="3200" dirty="0"/>
              <a:t> Years old</a:t>
            </a:r>
            <a:endParaRPr lang="he-IL" sz="3200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3200" dirty="0"/>
              <a:t>126 sq km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3200" dirty="0"/>
              <a:t>Population  - 1 million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3200" dirty="0"/>
              <a:t>Multi culture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3200" dirty="0"/>
              <a:t>Multi language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IL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AFDEE97-3740-D5DA-A701-5B83E185A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880" y="881108"/>
            <a:ext cx="6723355" cy="504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151CC48-0AE7-822E-071C-0675F6B1E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070" y="903561"/>
            <a:ext cx="6939930" cy="520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A63B0D1-4063-B829-B8C6-484B77E78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27" y="881108"/>
            <a:ext cx="7467674" cy="524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49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6B4CC-0F95-3E68-736F-1B14D152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18" y="3115038"/>
            <a:ext cx="7029450" cy="1325563"/>
          </a:xfrm>
        </p:spPr>
        <p:txBody>
          <a:bodyPr/>
          <a:lstStyle/>
          <a:p>
            <a:pPr algn="ctr" rtl="0"/>
            <a:r>
              <a:rPr lang="en-US" sz="4800" dirty="0"/>
              <a:t>Team</a:t>
            </a:r>
            <a:endParaRPr lang="en-I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028F69-6C6C-3858-8C8C-9A16B0539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9049"/>
            <a:ext cx="5720588" cy="18019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B6CA94-FB65-F982-482C-0912DDC825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862"/>
            <a:ext cx="3625702" cy="2742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E14CC8-30A6-42A6-5C8F-045264087B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724" y="0"/>
            <a:ext cx="6734407" cy="36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0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D35D9376-53DE-46E6-A7AE-2134DE8C4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339" y="-12315"/>
            <a:ext cx="4635661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0B0ADC3-E28B-7131-1E94-F645FCA66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611" y="313787"/>
            <a:ext cx="4817807" cy="108971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l" rtl="0"/>
            <a:r>
              <a:rPr lang="en-US" sz="4800" b="1" dirty="0"/>
              <a:t>Base Line</a:t>
            </a:r>
            <a:endParaRPr lang="en-IL" sz="4800" b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226E66-ADA7-266D-7E7E-897839764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926012" cy="3811588"/>
          </a:xfrm>
        </p:spPr>
        <p:txBody>
          <a:bodyPr/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3200" dirty="0"/>
              <a:t>Air quality – Not meeting international standards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3200" dirty="0"/>
              <a:t>Awareness – lacking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8880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97486" y="72390"/>
            <a:ext cx="6411047" cy="868552"/>
          </a:xfrm>
        </p:spPr>
        <p:txBody>
          <a:bodyPr/>
          <a:lstStyle/>
          <a:p>
            <a:pPr rtl="0"/>
            <a:r>
              <a:rPr lang="en-US" dirty="0"/>
              <a:t>Work Process</a:t>
            </a:r>
            <a:endParaRPr lang="he-IL" dirty="0"/>
          </a:p>
        </p:txBody>
      </p:sp>
      <p:pic>
        <p:nvPicPr>
          <p:cNvPr id="9" name="תמונה 2">
            <a:extLst>
              <a:ext uri="{FF2B5EF4-FFF2-40B4-BE49-F238E27FC236}">
                <a16:creationId xmlns:a16="http://schemas.microsoft.com/office/drawing/2014/main" id="{CE634C11-C1BB-0BD6-2860-0725043BA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832" y="1036361"/>
            <a:ext cx="4516168" cy="4522438"/>
          </a:xfrm>
          <a:prstGeom prst="rect">
            <a:avLst/>
          </a:prstGeom>
        </p:spPr>
      </p:pic>
      <p:sp>
        <p:nvSpPr>
          <p:cNvPr id="11" name="תיבת טקסט 4">
            <a:extLst>
              <a:ext uri="{FF2B5EF4-FFF2-40B4-BE49-F238E27FC236}">
                <a16:creationId xmlns:a16="http://schemas.microsoft.com/office/drawing/2014/main" id="{48AC2BF2-4E48-E2DD-673B-D1B76D6282EA}"/>
              </a:ext>
            </a:extLst>
          </p:cNvPr>
          <p:cNvSpPr txBox="1"/>
          <p:nvPr/>
        </p:nvSpPr>
        <p:spPr>
          <a:xfrm>
            <a:off x="4459909" y="2215172"/>
            <a:ext cx="3512225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3200" b="1" u="sng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Knowledge Base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Municipality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Ministry of Environmental Protection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 -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ReVeAL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תיבת טקסט 5">
            <a:extLst>
              <a:ext uri="{FF2B5EF4-FFF2-40B4-BE49-F238E27FC236}">
                <a16:creationId xmlns:a16="http://schemas.microsoft.com/office/drawing/2014/main" id="{F0F4CCB5-06CC-A5AA-E47D-2E548CC836DE}"/>
              </a:ext>
            </a:extLst>
          </p:cNvPr>
          <p:cNvSpPr txBox="1"/>
          <p:nvPr/>
        </p:nvSpPr>
        <p:spPr>
          <a:xfrm>
            <a:off x="2064043" y="1659019"/>
            <a:ext cx="244949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0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Project Execution</a:t>
            </a:r>
          </a:p>
        </p:txBody>
      </p:sp>
      <p:sp>
        <p:nvSpPr>
          <p:cNvPr id="13" name="תיבת טקסט 6">
            <a:extLst>
              <a:ext uri="{FF2B5EF4-FFF2-40B4-BE49-F238E27FC236}">
                <a16:creationId xmlns:a16="http://schemas.microsoft.com/office/drawing/2014/main" id="{CE179C6A-4AEC-3067-74B8-A59AEAB8632F}"/>
              </a:ext>
            </a:extLst>
          </p:cNvPr>
          <p:cNvSpPr txBox="1"/>
          <p:nvPr/>
        </p:nvSpPr>
        <p:spPr>
          <a:xfrm>
            <a:off x="7362306" y="1288756"/>
            <a:ext cx="294348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0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Identification sources of pollution</a:t>
            </a:r>
          </a:p>
        </p:txBody>
      </p:sp>
      <p:sp>
        <p:nvSpPr>
          <p:cNvPr id="14" name="תיבת טקסט 9">
            <a:extLst>
              <a:ext uri="{FF2B5EF4-FFF2-40B4-BE49-F238E27FC236}">
                <a16:creationId xmlns:a16="http://schemas.microsoft.com/office/drawing/2014/main" id="{3B7C20DE-001B-109E-9B4B-54CCF2211631}"/>
              </a:ext>
            </a:extLst>
          </p:cNvPr>
          <p:cNvSpPr txBox="1"/>
          <p:nvPr/>
        </p:nvSpPr>
        <p:spPr>
          <a:xfrm>
            <a:off x="8421721" y="3248360"/>
            <a:ext cx="269073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l" rtl="0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Definition of possible projects -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Plan</a:t>
            </a:r>
          </a:p>
        </p:txBody>
      </p:sp>
      <p:sp>
        <p:nvSpPr>
          <p:cNvPr id="15" name="תיבת טקסט 11">
            <a:extLst>
              <a:ext uri="{FF2B5EF4-FFF2-40B4-BE49-F238E27FC236}">
                <a16:creationId xmlns:a16="http://schemas.microsoft.com/office/drawing/2014/main" id="{7700D25C-9F02-13D3-085E-52EB9437CDA3}"/>
              </a:ext>
            </a:extLst>
          </p:cNvPr>
          <p:cNvSpPr txBox="1"/>
          <p:nvPr/>
        </p:nvSpPr>
        <p:spPr>
          <a:xfrm>
            <a:off x="4856594" y="5625475"/>
            <a:ext cx="265664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algn="l" rtl="0"/>
            <a:r>
              <a:rPr lang="en-US" sz="2400" dirty="0"/>
              <a:t>Choosing a Project to Implement</a:t>
            </a: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E4FC7FBA-7CE9-5165-C770-3179ADFDB36C}"/>
              </a:ext>
            </a:extLst>
          </p:cNvPr>
          <p:cNvSpPr txBox="1"/>
          <p:nvPr/>
        </p:nvSpPr>
        <p:spPr>
          <a:xfrm>
            <a:off x="1690442" y="3712237"/>
            <a:ext cx="223639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Definition of Implementation Steps</a:t>
            </a:r>
          </a:p>
        </p:txBody>
      </p:sp>
      <p:pic>
        <p:nvPicPr>
          <p:cNvPr id="18" name="תמונה 28">
            <a:extLst>
              <a:ext uri="{FF2B5EF4-FFF2-40B4-BE49-F238E27FC236}">
                <a16:creationId xmlns:a16="http://schemas.microsoft.com/office/drawing/2014/main" id="{243EE2A1-FC28-244E-CE1B-E461313251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08" b="22729"/>
          <a:stretch/>
        </p:blipFill>
        <p:spPr>
          <a:xfrm>
            <a:off x="10032919" y="4767497"/>
            <a:ext cx="2159082" cy="2090503"/>
          </a:xfrm>
          <a:prstGeom prst="rect">
            <a:avLst/>
          </a:prstGeom>
        </p:spPr>
      </p:pic>
      <p:pic>
        <p:nvPicPr>
          <p:cNvPr id="20" name="תמונה 21" descr="תמונה שמכילה טקסט, אוסף תמונות&#10;&#10;התיאור נוצר באופן אוטומטי">
            <a:extLst>
              <a:ext uri="{FF2B5EF4-FFF2-40B4-BE49-F238E27FC236}">
                <a16:creationId xmlns:a16="http://schemas.microsoft.com/office/drawing/2014/main" id="{EB303E62-77D8-63A8-D445-C80FBC2BC4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20733" flipH="1">
            <a:off x="8841877" y="2266698"/>
            <a:ext cx="729549" cy="578716"/>
          </a:xfrm>
          <a:prstGeom prst="rect">
            <a:avLst/>
          </a:prstGeom>
        </p:spPr>
      </p:pic>
      <p:pic>
        <p:nvPicPr>
          <p:cNvPr id="21" name="תמונה 22" descr="תמונה שמכילה טקסט, אוסף תמונות&#10;&#10;התיאור נוצר באופן אוטומטי">
            <a:extLst>
              <a:ext uri="{FF2B5EF4-FFF2-40B4-BE49-F238E27FC236}">
                <a16:creationId xmlns:a16="http://schemas.microsoft.com/office/drawing/2014/main" id="{3140DD9E-4A19-075C-83A3-3A871FC55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35432" flipH="1">
            <a:off x="8039065" y="4872655"/>
            <a:ext cx="729549" cy="578716"/>
          </a:xfrm>
          <a:prstGeom prst="rect">
            <a:avLst/>
          </a:prstGeom>
        </p:spPr>
      </p:pic>
      <p:pic>
        <p:nvPicPr>
          <p:cNvPr id="22" name="תמונה 23" descr="תמונה שמכילה טקסט, אוסף תמונות&#10;&#10;התיאור נוצר באופן אוטומטי">
            <a:extLst>
              <a:ext uri="{FF2B5EF4-FFF2-40B4-BE49-F238E27FC236}">
                <a16:creationId xmlns:a16="http://schemas.microsoft.com/office/drawing/2014/main" id="{CFC0F179-628D-5B31-BD31-1DC6BF8BA5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9608" flipH="1">
            <a:off x="3491372" y="4854463"/>
            <a:ext cx="729549" cy="578716"/>
          </a:xfrm>
          <a:prstGeom prst="rect">
            <a:avLst/>
          </a:prstGeom>
        </p:spPr>
      </p:pic>
      <p:pic>
        <p:nvPicPr>
          <p:cNvPr id="23" name="תמונה 25" descr="תמונה שמכילה טקסט, אוסף תמונות&#10;&#10;התיאור נוצר באופן אוטומטי">
            <a:extLst>
              <a:ext uri="{FF2B5EF4-FFF2-40B4-BE49-F238E27FC236}">
                <a16:creationId xmlns:a16="http://schemas.microsoft.com/office/drawing/2014/main" id="{46522256-10A7-DFFB-8869-69C7A344D3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8596" flipH="1">
            <a:off x="2563282" y="2639650"/>
            <a:ext cx="729549" cy="57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9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4" grpId="1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C05F7BC-22B9-45F9-ADB8-F6517D42B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018" y="476478"/>
            <a:ext cx="6234545" cy="1296904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 fontScale="90000"/>
          </a:bodyPr>
          <a:lstStyle/>
          <a:p>
            <a:pPr algn="l" rtl="0"/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1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st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Program to Reduce Air-Pollution – 2016-2019</a:t>
            </a:r>
            <a:endParaRPr lang="en-IL" sz="44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64C28E-960B-F883-7CD8-1175B6E1BE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1897" y="2228854"/>
            <a:ext cx="4272539" cy="3257545"/>
          </a:xfrm>
        </p:spPr>
        <p:txBody>
          <a:bodyPr>
            <a:normAutofit lnSpcReduction="10000"/>
          </a:bodyPr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3600" b="1" u="none" dirty="0"/>
              <a:t>Low Emission Zone</a:t>
            </a:r>
            <a:endParaRPr lang="en-US" sz="3600" dirty="0"/>
          </a:p>
          <a:p>
            <a:pPr marL="800100" lvl="1" indent="-342900" algn="l" rtl="0">
              <a:buFont typeface="Arial" panose="020B0604020202020204" pitchFamily="34" charset="0"/>
              <a:buChar char="•"/>
            </a:pPr>
            <a:r>
              <a:rPr lang="en-US" sz="3400" dirty="0"/>
              <a:t>Pilot area – 0.75 sq km </a:t>
            </a:r>
          </a:p>
          <a:p>
            <a:pPr marL="800100" lvl="1" indent="-342900" algn="l" rtl="0">
              <a:buFont typeface="Arial" panose="020B0604020202020204" pitchFamily="34" charset="0"/>
              <a:buChar char="•"/>
            </a:pPr>
            <a:r>
              <a:rPr lang="en-US" sz="3200" dirty="0"/>
              <a:t>Define polluting vehicles</a:t>
            </a:r>
          </a:p>
          <a:p>
            <a:pPr marL="800100" lvl="1" indent="-342900" algn="l" rtl="0">
              <a:buFont typeface="Arial" panose="020B0604020202020204" pitchFamily="34" charset="0"/>
              <a:buChar char="•"/>
            </a:pPr>
            <a:r>
              <a:rPr lang="en-US" sz="3200" dirty="0"/>
              <a:t>Restrict polluting vehicles</a:t>
            </a:r>
          </a:p>
          <a:p>
            <a:pPr algn="l" rtl="0"/>
            <a:endParaRPr lang="en-IL" dirty="0"/>
          </a:p>
        </p:txBody>
      </p:sp>
      <p:pic>
        <p:nvPicPr>
          <p:cNvPr id="26" name="תמונה 2">
            <a:extLst>
              <a:ext uri="{FF2B5EF4-FFF2-40B4-BE49-F238E27FC236}">
                <a16:creationId xmlns:a16="http://schemas.microsoft.com/office/drawing/2014/main" id="{17A743EB-872A-031D-CFC2-3FD0550F6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730" y="2104474"/>
            <a:ext cx="5949779" cy="453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BD9B82C-EB03-4050-BC65-7E2379813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223" y="1637657"/>
            <a:ext cx="7797553" cy="1835729"/>
          </a:xfrm>
        </p:spPr>
        <p:txBody>
          <a:bodyPr/>
          <a:lstStyle/>
          <a:p>
            <a:pPr rtl="0"/>
            <a:r>
              <a:rPr lang="en-US" u="none" dirty="0"/>
              <a:t>2</a:t>
            </a:r>
            <a:r>
              <a:rPr lang="en-US" u="none" baseline="30000" dirty="0"/>
              <a:t>ed</a:t>
            </a:r>
            <a:r>
              <a:rPr lang="en-US" u="none" dirty="0"/>
              <a:t> Program to Reduce Air-Pollution - 2019</a:t>
            </a:r>
            <a:endParaRPr lang="en-IL" u="none" dirty="0"/>
          </a:p>
        </p:txBody>
      </p:sp>
      <p:sp>
        <p:nvSpPr>
          <p:cNvPr id="9" name="כותרת 1">
            <a:extLst>
              <a:ext uri="{FF2B5EF4-FFF2-40B4-BE49-F238E27FC236}">
                <a16:creationId xmlns:a16="http://schemas.microsoft.com/office/drawing/2014/main" id="{08B4931E-C6F9-95AE-99B2-6133D51FC060}"/>
              </a:ext>
            </a:extLst>
          </p:cNvPr>
          <p:cNvSpPr txBox="1">
            <a:spLocks/>
          </p:cNvSpPr>
          <p:nvPr/>
        </p:nvSpPr>
        <p:spPr>
          <a:xfrm>
            <a:off x="1604481" y="2946971"/>
            <a:ext cx="9144000" cy="1835730"/>
          </a:xfrm>
          <a:prstGeom prst="rect">
            <a:avLst/>
          </a:prstGeom>
        </p:spPr>
        <p:txBody>
          <a:bodyPr vert="horz" lIns="91440" tIns="45720" rIns="91440" bIns="45720" rtlCol="1" anchor="b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u="sng" kern="1200">
                <a:solidFill>
                  <a:schemeClr val="tx1"/>
                </a:solidFill>
                <a:latin typeface="David" panose="020E0502060401010101" pitchFamily="34" charset="-79"/>
                <a:ea typeface="+mj-ea"/>
                <a:cs typeface="David" panose="020E0502060401010101" pitchFamily="34" charset="-79"/>
              </a:defRPr>
            </a:lvl1pPr>
          </a:lstStyle>
          <a:p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4237987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2">
            <a:extLst>
              <a:ext uri="{FF2B5EF4-FFF2-40B4-BE49-F238E27FC236}">
                <a16:creationId xmlns:a16="http://schemas.microsoft.com/office/drawing/2014/main" id="{CE634C11-C1BB-0BD6-2860-0725043BA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832" y="1036361"/>
            <a:ext cx="4516168" cy="4522438"/>
          </a:xfrm>
          <a:prstGeom prst="rect">
            <a:avLst/>
          </a:prstGeom>
        </p:spPr>
      </p:pic>
      <p:sp>
        <p:nvSpPr>
          <p:cNvPr id="11" name="תיבת טקסט 4">
            <a:extLst>
              <a:ext uri="{FF2B5EF4-FFF2-40B4-BE49-F238E27FC236}">
                <a16:creationId xmlns:a16="http://schemas.microsoft.com/office/drawing/2014/main" id="{48AC2BF2-4E48-E2DD-673B-D1B76D6282EA}"/>
              </a:ext>
            </a:extLst>
          </p:cNvPr>
          <p:cNvSpPr txBox="1"/>
          <p:nvPr/>
        </p:nvSpPr>
        <p:spPr>
          <a:xfrm>
            <a:off x="4459909" y="2215172"/>
            <a:ext cx="3512225" cy="25588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3200" b="1" u="sng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Knowledge Base</a:t>
            </a:r>
            <a:endParaRPr lang="he-IL" sz="3200" b="1" u="sng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Municipality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Ministry of Environmental Protection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 -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ReVeAL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0">
              <a:lnSpc>
                <a:spcPct val="150000"/>
              </a:lnSpc>
            </a:pPr>
            <a:endParaRPr lang="he-IL" sz="2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תיבת טקסט 5">
            <a:extLst>
              <a:ext uri="{FF2B5EF4-FFF2-40B4-BE49-F238E27FC236}">
                <a16:creationId xmlns:a16="http://schemas.microsoft.com/office/drawing/2014/main" id="{F0F4CCB5-06CC-A5AA-E47D-2E548CC836DE}"/>
              </a:ext>
            </a:extLst>
          </p:cNvPr>
          <p:cNvSpPr txBox="1"/>
          <p:nvPr/>
        </p:nvSpPr>
        <p:spPr>
          <a:xfrm>
            <a:off x="2064043" y="1659019"/>
            <a:ext cx="244949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0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Project Execution</a:t>
            </a:r>
          </a:p>
        </p:txBody>
      </p:sp>
      <p:sp>
        <p:nvSpPr>
          <p:cNvPr id="13" name="תיבת טקסט 6">
            <a:extLst>
              <a:ext uri="{FF2B5EF4-FFF2-40B4-BE49-F238E27FC236}">
                <a16:creationId xmlns:a16="http://schemas.microsoft.com/office/drawing/2014/main" id="{CE179C6A-4AEC-3067-74B8-A59AEAB8632F}"/>
              </a:ext>
            </a:extLst>
          </p:cNvPr>
          <p:cNvSpPr txBox="1"/>
          <p:nvPr/>
        </p:nvSpPr>
        <p:spPr>
          <a:xfrm>
            <a:off x="7362306" y="1288756"/>
            <a:ext cx="294348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0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Identification sources of pollution</a:t>
            </a:r>
          </a:p>
        </p:txBody>
      </p:sp>
      <p:sp>
        <p:nvSpPr>
          <p:cNvPr id="14" name="תיבת טקסט 9">
            <a:extLst>
              <a:ext uri="{FF2B5EF4-FFF2-40B4-BE49-F238E27FC236}">
                <a16:creationId xmlns:a16="http://schemas.microsoft.com/office/drawing/2014/main" id="{3B7C20DE-001B-109E-9B4B-54CCF2211631}"/>
              </a:ext>
            </a:extLst>
          </p:cNvPr>
          <p:cNvSpPr txBox="1"/>
          <p:nvPr/>
        </p:nvSpPr>
        <p:spPr>
          <a:xfrm>
            <a:off x="8421721" y="3248360"/>
            <a:ext cx="269073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l" rtl="0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Definition of possible projects -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Plan</a:t>
            </a:r>
          </a:p>
        </p:txBody>
      </p:sp>
      <p:sp>
        <p:nvSpPr>
          <p:cNvPr id="15" name="תיבת טקסט 11">
            <a:extLst>
              <a:ext uri="{FF2B5EF4-FFF2-40B4-BE49-F238E27FC236}">
                <a16:creationId xmlns:a16="http://schemas.microsoft.com/office/drawing/2014/main" id="{7700D25C-9F02-13D3-085E-52EB9437CDA3}"/>
              </a:ext>
            </a:extLst>
          </p:cNvPr>
          <p:cNvSpPr txBox="1"/>
          <p:nvPr/>
        </p:nvSpPr>
        <p:spPr>
          <a:xfrm>
            <a:off x="4856594" y="5625475"/>
            <a:ext cx="265664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algn="l" rtl="0"/>
            <a:r>
              <a:rPr lang="en-US" sz="2400" dirty="0"/>
              <a:t>Choosing a Project to Implement</a:t>
            </a: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E4FC7FBA-7CE9-5165-C770-3179ADFDB36C}"/>
              </a:ext>
            </a:extLst>
          </p:cNvPr>
          <p:cNvSpPr txBox="1"/>
          <p:nvPr/>
        </p:nvSpPr>
        <p:spPr>
          <a:xfrm>
            <a:off x="1690442" y="3712237"/>
            <a:ext cx="223639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Definition of Implementation Steps</a:t>
            </a:r>
          </a:p>
        </p:txBody>
      </p:sp>
      <p:pic>
        <p:nvPicPr>
          <p:cNvPr id="18" name="תמונה 28">
            <a:extLst>
              <a:ext uri="{FF2B5EF4-FFF2-40B4-BE49-F238E27FC236}">
                <a16:creationId xmlns:a16="http://schemas.microsoft.com/office/drawing/2014/main" id="{243EE2A1-FC28-244E-CE1B-E461313251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08" b="22729"/>
          <a:stretch/>
        </p:blipFill>
        <p:spPr>
          <a:xfrm>
            <a:off x="10032919" y="4767497"/>
            <a:ext cx="2159082" cy="2090503"/>
          </a:xfrm>
          <a:prstGeom prst="rect">
            <a:avLst/>
          </a:prstGeom>
        </p:spPr>
      </p:pic>
      <p:pic>
        <p:nvPicPr>
          <p:cNvPr id="20" name="תמונה 21" descr="תמונה שמכילה טקסט, אוסף תמונות&#10;&#10;התיאור נוצר באופן אוטומטי">
            <a:extLst>
              <a:ext uri="{FF2B5EF4-FFF2-40B4-BE49-F238E27FC236}">
                <a16:creationId xmlns:a16="http://schemas.microsoft.com/office/drawing/2014/main" id="{EB303E62-77D8-63A8-D445-C80FBC2BC4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20733" flipH="1">
            <a:off x="8841877" y="2266698"/>
            <a:ext cx="729549" cy="578716"/>
          </a:xfrm>
          <a:prstGeom prst="rect">
            <a:avLst/>
          </a:prstGeom>
        </p:spPr>
      </p:pic>
      <p:pic>
        <p:nvPicPr>
          <p:cNvPr id="21" name="תמונה 22" descr="תמונה שמכילה טקסט, אוסף תמונות&#10;&#10;התיאור נוצר באופן אוטומטי">
            <a:extLst>
              <a:ext uri="{FF2B5EF4-FFF2-40B4-BE49-F238E27FC236}">
                <a16:creationId xmlns:a16="http://schemas.microsoft.com/office/drawing/2014/main" id="{3140DD9E-4A19-075C-83A3-3A871FC55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35432" flipH="1">
            <a:off x="8039065" y="4872655"/>
            <a:ext cx="729549" cy="578716"/>
          </a:xfrm>
          <a:prstGeom prst="rect">
            <a:avLst/>
          </a:prstGeom>
        </p:spPr>
      </p:pic>
      <p:pic>
        <p:nvPicPr>
          <p:cNvPr id="22" name="תמונה 23" descr="תמונה שמכילה טקסט, אוסף תמונות&#10;&#10;התיאור נוצר באופן אוטומטי">
            <a:extLst>
              <a:ext uri="{FF2B5EF4-FFF2-40B4-BE49-F238E27FC236}">
                <a16:creationId xmlns:a16="http://schemas.microsoft.com/office/drawing/2014/main" id="{CFC0F179-628D-5B31-BD31-1DC6BF8BA5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9608" flipH="1">
            <a:off x="3491372" y="4854463"/>
            <a:ext cx="729549" cy="578716"/>
          </a:xfrm>
          <a:prstGeom prst="rect">
            <a:avLst/>
          </a:prstGeom>
        </p:spPr>
      </p:pic>
      <p:pic>
        <p:nvPicPr>
          <p:cNvPr id="23" name="תמונה 25" descr="תמונה שמכילה טקסט, אוסף תמונות&#10;&#10;התיאור נוצר באופן אוטומטי">
            <a:extLst>
              <a:ext uri="{FF2B5EF4-FFF2-40B4-BE49-F238E27FC236}">
                <a16:creationId xmlns:a16="http://schemas.microsoft.com/office/drawing/2014/main" id="{46522256-10A7-DFFB-8869-69C7A344D3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8596" flipH="1">
            <a:off x="2563282" y="2639650"/>
            <a:ext cx="729549" cy="578716"/>
          </a:xfrm>
          <a:prstGeom prst="rect">
            <a:avLst/>
          </a:prstGeom>
        </p:spPr>
      </p:pic>
      <p:sp>
        <p:nvSpPr>
          <p:cNvPr id="3" name="כותרת 1">
            <a:extLst>
              <a:ext uri="{FF2B5EF4-FFF2-40B4-BE49-F238E27FC236}">
                <a16:creationId xmlns:a16="http://schemas.microsoft.com/office/drawing/2014/main" id="{F9662FCB-C5FC-BB77-0E40-A709BF45983A}"/>
              </a:ext>
            </a:extLst>
          </p:cNvPr>
          <p:cNvSpPr txBox="1">
            <a:spLocks/>
          </p:cNvSpPr>
          <p:nvPr/>
        </p:nvSpPr>
        <p:spPr>
          <a:xfrm>
            <a:off x="2597486" y="72390"/>
            <a:ext cx="6411047" cy="8685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en-US"/>
              <a:t>Work Process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0830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C05F7BC-22B9-45F9-ADB8-F6517D42B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0753" y="72389"/>
            <a:ext cx="8306047" cy="1325563"/>
          </a:xfrm>
        </p:spPr>
        <p:txBody>
          <a:bodyPr/>
          <a:lstStyle/>
          <a:p>
            <a:pPr algn="l" rtl="0"/>
            <a:r>
              <a:rPr lang="en-US" dirty="0"/>
              <a:t>The Scope</a:t>
            </a:r>
            <a:endParaRPr lang="en-IL" dirty="0"/>
          </a:p>
        </p:txBody>
      </p:sp>
      <p:pic>
        <p:nvPicPr>
          <p:cNvPr id="21" name="map3">
            <a:hlinkClick r:id="" action="ppaction://media"/>
            <a:extLst>
              <a:ext uri="{FF2B5EF4-FFF2-40B4-BE49-F238E27FC236}">
                <a16:creationId xmlns:a16="http://schemas.microsoft.com/office/drawing/2014/main" id="{D0DE9087-6AE4-91F1-58C4-F19C1E52DA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6583" y="1111828"/>
            <a:ext cx="10215418" cy="574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1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92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מצגת1" id="{33D481CF-BE4A-40EC-A226-713CC9DDBFE4}" vid="{C51A72A1-FE23-45D9-B3B5-900104E0A6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F3FEDC222B424782CBE6807A4F0D1E" ma:contentTypeVersion="16" ma:contentTypeDescription="Create a new document." ma:contentTypeScope="" ma:versionID="7edc02c145661356fa6465884acbc646">
  <xsd:schema xmlns:xsd="http://www.w3.org/2001/XMLSchema" xmlns:xs="http://www.w3.org/2001/XMLSchema" xmlns:p="http://schemas.microsoft.com/office/2006/metadata/properties" xmlns:ns2="31452041-4efa-4cdb-b7c8-67e77ec35399" xmlns:ns3="9db8fa98-57d9-4738-ab25-b7fe58e6ce3d" targetNamespace="http://schemas.microsoft.com/office/2006/metadata/properties" ma:root="true" ma:fieldsID="9a9f5ebd706975f89c65e468321951a7" ns2:_="" ns3:_="">
    <xsd:import namespace="31452041-4efa-4cdb-b7c8-67e77ec35399"/>
    <xsd:import namespace="9db8fa98-57d9-4738-ab25-b7fe58e6ce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452041-4efa-4cdb-b7c8-67e77ec353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4381483-150a-4726-b180-307f5f59d1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b8fa98-57d9-4738-ab25-b7fe58e6ce3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d873acb-d3cf-471f-bdf0-696b0b05f8b9}" ma:internalName="TaxCatchAll" ma:showField="CatchAllData" ma:web="9db8fa98-57d9-4738-ab25-b7fe58e6ce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718388-2851-44B2-9B4E-278D42626610}"/>
</file>

<file path=customXml/itemProps2.xml><?xml version="1.0" encoding="utf-8"?>
<ds:datastoreItem xmlns:ds="http://schemas.openxmlformats.org/officeDocument/2006/customXml" ds:itemID="{42590107-0292-4D38-B090-F81723FEBFB7}"/>
</file>

<file path=docProps/app.xml><?xml version="1.0" encoding="utf-8"?>
<Properties xmlns="http://schemas.openxmlformats.org/officeDocument/2006/extended-properties" xmlns:vt="http://schemas.openxmlformats.org/officeDocument/2006/docPropsVTypes">
  <Template>טמפלט מצגת -שנהר ועיריית ירושלים</Template>
  <TotalTime>6817</TotalTime>
  <Words>313</Words>
  <Application>Microsoft Office PowerPoint</Application>
  <PresentationFormat>מסך רחב</PresentationFormat>
  <Paragraphs>99</Paragraphs>
  <Slides>16</Slides>
  <Notes>1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16</vt:i4>
      </vt:variant>
    </vt:vector>
  </HeadingPairs>
  <TitlesOfParts>
    <vt:vector size="21" baseType="lpstr">
      <vt:lpstr>Arial</vt:lpstr>
      <vt:lpstr>Calibri</vt:lpstr>
      <vt:lpstr>David</vt:lpstr>
      <vt:lpstr>Wingdings</vt:lpstr>
      <vt:lpstr>ערכת נושא Office</vt:lpstr>
      <vt:lpstr>מצגת של PowerPoint‏</vt:lpstr>
      <vt:lpstr>Background</vt:lpstr>
      <vt:lpstr>Team</vt:lpstr>
      <vt:lpstr>Base Line</vt:lpstr>
      <vt:lpstr>Work Process</vt:lpstr>
      <vt:lpstr>1st Program to Reduce Air-Pollution – 2016-2019</vt:lpstr>
      <vt:lpstr>2ed Program to Reduce Air-Pollution - 2019</vt:lpstr>
      <vt:lpstr>מצגת של PowerPoint‏</vt:lpstr>
      <vt:lpstr>The Scope</vt:lpstr>
      <vt:lpstr>Work Process</vt:lpstr>
      <vt:lpstr>מצגת של PowerPoint‏</vt:lpstr>
      <vt:lpstr>Project Execution</vt:lpstr>
      <vt:lpstr>Work Process</vt:lpstr>
      <vt:lpstr>Reducing Air-Pollution from N.R.M.M. (Non-Road Mobile  Machinery)</vt:lpstr>
      <vt:lpstr>Lessons Learned and  ReVeAL contribution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User</dc:creator>
  <cp:lastModifiedBy>לוי נמרוד</cp:lastModifiedBy>
  <cp:revision>308</cp:revision>
  <dcterms:created xsi:type="dcterms:W3CDTF">2019-09-23T08:48:19Z</dcterms:created>
  <dcterms:modified xsi:type="dcterms:W3CDTF">2022-11-03T15:37:41Z</dcterms:modified>
</cp:coreProperties>
</file>