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0"/>
  </p:notesMasterIdLst>
  <p:sldIdLst>
    <p:sldId id="708" r:id="rId3"/>
    <p:sldId id="340" r:id="rId4"/>
    <p:sldId id="709" r:id="rId5"/>
    <p:sldId id="710" r:id="rId6"/>
    <p:sldId id="711" r:id="rId7"/>
    <p:sldId id="712" r:id="rId8"/>
    <p:sldId id="713" r:id="rId9"/>
    <p:sldId id="263" r:id="rId10"/>
    <p:sldId id="714" r:id="rId11"/>
    <p:sldId id="715" r:id="rId12"/>
    <p:sldId id="716" r:id="rId13"/>
    <p:sldId id="717" r:id="rId14"/>
    <p:sldId id="718" r:id="rId15"/>
    <p:sldId id="719" r:id="rId16"/>
    <p:sldId id="270" r:id="rId17"/>
    <p:sldId id="720" r:id="rId18"/>
    <p:sldId id="7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F169A-79EE-4B4D-9EFC-A4AD2C5284F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32639-C69B-4F3D-99EC-B6D756BC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2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4B10-CF8A-4EB3-9483-145BECEE137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05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131" y="141731"/>
            <a:ext cx="2248535" cy="667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972559" y="855980"/>
            <a:ext cx="8066838" cy="5980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2985" y="445770"/>
            <a:ext cx="1014602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DDC2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25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FDFB-5939-48A5-B121-54D2424C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DC597-6AA0-4198-9E34-D3F35175B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C3E76-62C2-4976-9A55-9EC40DC28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35FE5-5E75-45B3-82C4-84CF82979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8D8AC-275B-476A-8DF5-70778E84B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F36D4B-8C85-41EE-B6A4-6380AEB2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013CF4-9D31-48EA-8BB0-18D75B67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5E6A36-100A-4067-8E94-40D7D3AA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AA82C-5DD4-439B-B648-D2846C52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3228C5-06A2-4E61-92DC-5D746D05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DD9C3-A5C6-4AD8-A5E7-465262EA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FE3C7-5355-447E-9709-60FCB1E5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69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DDB48-4F42-42FD-8AB5-EC2DB49E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61170-E767-415A-8623-C96EF980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6AB13-8E96-4BE3-899A-45DE674C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19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BDD4-5221-40AB-81D0-5C7B3866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8CEC6-40F8-43EC-94C6-4A2D08C39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2779B-CD26-4D31-BC51-E2E191D85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B78BC-4F94-4BDD-BC1A-8528FB44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77C78-ACEE-46CB-960A-5E2128D5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3FD16-F28C-4102-AECA-6F1DF34D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62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7B25-964F-47DC-BBAF-6DDC22BB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B20992-E6C6-4AC7-A4F6-6474FAFBB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6043-0785-4FC1-B426-8BCA68E4F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1042F-7A9E-4614-826D-456C3754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F88B5-41B2-400E-B2E9-148F2278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1EE93-8C6B-42E3-B167-3ECC0D2E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5108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158C-4020-431E-8374-5EEBF6BE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1AC95-D05F-45A6-8A3D-CDE5D1830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A52BC-44AD-44D2-9A26-E6D0B577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EAE84-484E-4C58-ADD3-3383FDA2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2A090-7957-47E5-A273-02D28FC5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3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9236F0-1CEB-41B4-83D5-D540BD059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D9F2D-28D7-42E9-A2DA-AB6F4F85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7FD87-31A5-47D6-92C6-D03FD51F0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6523E-A174-4B01-84D0-20EBAF6E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3096E-92C0-46CD-B6B3-C7677FDF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82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DDC2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9F5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222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DDC2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72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DDC2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503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55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79A1F-4966-475A-9C25-499C0781F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56C87-F92C-4846-B19C-09A423651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3AD8-E301-47FD-9ADA-765BE849A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D5C72-B14C-4D80-BCDE-D93417AAA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C547C-6697-4C80-8D77-F8EA70F4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97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AC0D6-928D-49B2-AE27-F34F6531A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DDC28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2D044-5278-4EB9-A103-B4A5FC32A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A050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  <a:lvl2pPr>
              <a:defRPr>
                <a:solidFill>
                  <a:srgbClr val="CDDC28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2pPr>
            <a:lvl3pPr>
              <a:defRPr>
                <a:latin typeface="Rubik" panose="00000500000000000000" pitchFamily="2" charset="-79"/>
                <a:cs typeface="Rubik" panose="00000500000000000000" pitchFamily="2" charset="-79"/>
              </a:defRPr>
            </a:lvl3pPr>
            <a:lvl4pPr>
              <a:defRPr>
                <a:latin typeface="Rubik" panose="00000500000000000000" pitchFamily="2" charset="-79"/>
                <a:cs typeface="Rubik" panose="00000500000000000000" pitchFamily="2" charset="-79"/>
              </a:defRPr>
            </a:lvl4pPr>
            <a:lvl5pPr>
              <a:defRPr>
                <a:latin typeface="Rubik" panose="00000500000000000000" pitchFamily="2" charset="-79"/>
                <a:cs typeface="Rubik" panose="00000500000000000000" pitchFamily="2" charset="-79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87AD3-7749-4787-A785-66F796E8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753BB-1F83-4B9E-A9FB-8E6E99A7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6306D-EBE7-489A-B5B8-6FC7D0A71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59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F7ED-AEC4-45EE-8DD8-4BE9CFED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FB47-8DF1-4E1D-BADE-F10B08534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12F7D-4BA5-4A1E-BA15-9F63EC70D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DA22C-91B2-443C-82EC-5ABE826FF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8AB9A-F2AA-476C-9B21-F773D1CF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50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D67E-7AD5-4820-9F9C-41CBA663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BE43F-A94D-46BD-810F-BC9211737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2AC71-FF9D-4D09-98D0-85C92AC4B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F980E-2881-42B2-8AE8-0D4F93CA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2BE3-948C-452B-868C-5ADB17EB6139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C9AE8-09B3-4257-886F-6D4775391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86620-6B59-4C0A-B702-77D6A6BC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21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131" y="141731"/>
            <a:ext cx="2248535" cy="667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1785" y="933132"/>
            <a:ext cx="648842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DDC2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257" y="3124163"/>
            <a:ext cx="5740400" cy="1787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9F5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01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D1B3FD-74D3-42DF-ABF6-7772E0267B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3" y="-75312"/>
            <a:ext cx="2852378" cy="110321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10D18-3158-446B-B47F-0DB38AC90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9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DDFD8-AC25-42CC-9038-5D40333D1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46C67-4761-4C61-94A3-83D6F57B5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2BE3-948C-452B-868C-5ADB17EB6139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4FD4C-914B-4805-BDA6-823A683D4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C9953-7602-48D4-8735-7F6AF877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DEC90-24CE-4B06-B005-8BFC0E9CF1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83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DDC28"/>
          </a:solidFill>
          <a:latin typeface="Rubik" panose="00000500000000000000" pitchFamily="2" charset="-79"/>
          <a:ea typeface="+mj-ea"/>
          <a:cs typeface="Rubik" panose="00000500000000000000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>
          <a:solidFill>
            <a:srgbClr val="00A050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DDC28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ubik" panose="00000500000000000000" pitchFamily="2" charset="-79"/>
          <a:ea typeface="+mn-ea"/>
          <a:cs typeface="Rubik" panose="00000500000000000000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rbanaccessregulations.eu/" TargetMode="External"/><Relationship Id="rId5" Type="http://schemas.openxmlformats.org/officeDocument/2006/relationships/hyperlink" Target="https://civitas-reveal.eu/" TargetMode="Externa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://www.accessregulationsforyourcity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tas-reveal.eu/" TargetMode="External"/><Relationship Id="rId2" Type="http://schemas.openxmlformats.org/officeDocument/2006/relationships/hyperlink" Target="https://civitas-reveal.eu/too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hyperlink" Target="mailto:lucy.sadler@airqualitypolicy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tas-reveal.eu/about/approach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1497" y="2659778"/>
            <a:ext cx="4290502" cy="4198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7504" y="5748847"/>
            <a:ext cx="4075043" cy="663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13679" y="5793740"/>
            <a:ext cx="2407920" cy="86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7979" y="901128"/>
            <a:ext cx="9928860" cy="169735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065" marR="5080" algn="ctr">
              <a:lnSpc>
                <a:spcPct val="80000"/>
              </a:lnSpc>
              <a:spcBef>
                <a:spcPts val="1035"/>
              </a:spcBef>
            </a:pPr>
            <a:r>
              <a:rPr sz="3900" spc="240" dirty="0">
                <a:solidFill>
                  <a:srgbClr val="009F50"/>
                </a:solidFill>
              </a:rPr>
              <a:t>Re</a:t>
            </a:r>
            <a:r>
              <a:rPr sz="3900" spc="240" dirty="0"/>
              <a:t>gulating</a:t>
            </a:r>
            <a:r>
              <a:rPr sz="3900" spc="-405" dirty="0"/>
              <a:t> </a:t>
            </a:r>
            <a:r>
              <a:rPr sz="3900" spc="140" dirty="0">
                <a:solidFill>
                  <a:srgbClr val="009F50"/>
                </a:solidFill>
              </a:rPr>
              <a:t>Ve</a:t>
            </a:r>
            <a:r>
              <a:rPr sz="3900" spc="140" dirty="0"/>
              <a:t>hicle</a:t>
            </a:r>
            <a:r>
              <a:rPr sz="3900" spc="-409" dirty="0"/>
              <a:t> </a:t>
            </a:r>
            <a:r>
              <a:rPr sz="3900" spc="340" dirty="0">
                <a:solidFill>
                  <a:srgbClr val="009F50"/>
                </a:solidFill>
              </a:rPr>
              <a:t>A</a:t>
            </a:r>
            <a:r>
              <a:rPr sz="3900" spc="340" dirty="0"/>
              <a:t>ccess</a:t>
            </a:r>
            <a:r>
              <a:rPr sz="3900" spc="-360" dirty="0"/>
              <a:t> </a:t>
            </a:r>
            <a:r>
              <a:rPr sz="3900" spc="204" dirty="0"/>
              <a:t>for</a:t>
            </a:r>
            <a:r>
              <a:rPr sz="3900" spc="-355" dirty="0"/>
              <a:t> </a:t>
            </a:r>
            <a:r>
              <a:rPr sz="3900" spc="190" dirty="0"/>
              <a:t>Improved  </a:t>
            </a:r>
            <a:r>
              <a:rPr sz="3900" spc="130" dirty="0">
                <a:solidFill>
                  <a:srgbClr val="009F50"/>
                </a:solidFill>
              </a:rPr>
              <a:t>L</a:t>
            </a:r>
            <a:r>
              <a:rPr sz="3900" spc="130" dirty="0"/>
              <a:t>iveability</a:t>
            </a:r>
            <a:endParaRPr sz="3900"/>
          </a:p>
          <a:p>
            <a:pPr marL="635" algn="ctr">
              <a:lnSpc>
                <a:spcPct val="100000"/>
              </a:lnSpc>
              <a:spcBef>
                <a:spcPts val="60"/>
              </a:spcBef>
            </a:pPr>
            <a:r>
              <a:rPr sz="3900" spc="145" dirty="0"/>
              <a:t>ReVeAL: </a:t>
            </a:r>
            <a:r>
              <a:rPr sz="3900" spc="210" dirty="0"/>
              <a:t>Diving</a:t>
            </a:r>
            <a:r>
              <a:rPr sz="3900" spc="-890" dirty="0"/>
              <a:t> </a:t>
            </a:r>
            <a:r>
              <a:rPr sz="3900" spc="140" dirty="0"/>
              <a:t>Deeper</a:t>
            </a:r>
            <a:endParaRPr sz="3900"/>
          </a:p>
        </p:txBody>
      </p:sp>
      <p:sp>
        <p:nvSpPr>
          <p:cNvPr id="6" name="object 6"/>
          <p:cNvSpPr txBox="1"/>
          <p:nvPr/>
        </p:nvSpPr>
        <p:spPr>
          <a:xfrm>
            <a:off x="2959735" y="2996760"/>
            <a:ext cx="4631055" cy="170878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74930" marR="0" lvl="0" indent="0" algn="ctr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9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Lucy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Sadler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14599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heavy" strike="noStrike" kern="1200" cap="none" spc="3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>
                  <a:solidFill>
                    <a:srgbClr val="009F50"/>
                  </a:solidFill>
                </a:uFill>
                <a:latin typeface="Trebuchet MS"/>
                <a:ea typeface="+mn-ea"/>
                <a:cs typeface="Trebuchet MS"/>
                <a:hlinkClick r:id="rId5"/>
              </a:rPr>
              <a:t>ReVeAL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: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heavy" strike="noStrike" kern="1200" cap="none" spc="-2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Trebuchet MS"/>
                <a:ea typeface="+mn-ea"/>
                <a:cs typeface="Trebuchet MS"/>
                <a:hlinkClick r:id="rId5"/>
              </a:rPr>
              <a:t>https://civitas-reveal.eu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Sadler </a:t>
            </a:r>
            <a:r>
              <a:rPr kumimoji="0" sz="2400" b="0" i="0" u="none" strike="noStrike" kern="1200" cap="none" spc="5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Consultants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(Germany)  </a:t>
            </a:r>
            <a:r>
              <a:rPr kumimoji="0" sz="2400" b="0" i="0" u="heavy" strike="noStrike" kern="1200" cap="none" spc="25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Trebuchet MS"/>
                <a:ea typeface="+mn-ea"/>
                <a:cs typeface="Trebuchet MS"/>
                <a:hlinkClick r:id="rId6"/>
              </a:rPr>
              <a:t>www.urbanaccessregulations.eu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800" y="1605280"/>
            <a:ext cx="4617720" cy="4605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0259" y="470153"/>
            <a:ext cx="3502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20" dirty="0">
                <a:solidFill>
                  <a:srgbClr val="EC7C30"/>
                </a:solidFill>
                <a:latin typeface="Trebuchet MS"/>
                <a:cs typeface="Trebuchet MS"/>
              </a:rPr>
              <a:t>Example:</a:t>
            </a:r>
            <a:r>
              <a:rPr sz="2400" b="0" spc="-229" dirty="0">
                <a:solidFill>
                  <a:srgbClr val="EC7C30"/>
                </a:solidFill>
                <a:latin typeface="Trebuchet MS"/>
                <a:cs typeface="Trebuchet MS"/>
              </a:rPr>
              <a:t> </a:t>
            </a:r>
            <a:r>
              <a:rPr sz="2400" b="0" spc="40" dirty="0">
                <a:solidFill>
                  <a:srgbClr val="EC7C30"/>
                </a:solidFill>
                <a:latin typeface="Trebuchet MS"/>
                <a:cs typeface="Trebuchet MS"/>
              </a:rPr>
              <a:t>Vitoria-Gasteiz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51469" y="3462020"/>
            <a:ext cx="3304540" cy="127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 marR="0" lvl="0" indent="-18859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>
                <a:tab pos="271780" algn="l"/>
              </a:tabLst>
              <a:defRPr/>
            </a:pP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Reallocating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road space 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</a:t>
            </a:r>
            <a:r>
              <a:rPr kumimoji="0" sz="15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pedestrians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72072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721360" algn="l"/>
              </a:tabLst>
              <a:defRPr/>
            </a:pP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Widen</a:t>
            </a:r>
            <a:r>
              <a:rPr kumimoji="0" sz="15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pavement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730885" marR="0" lvl="1" indent="-1911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731520" algn="l"/>
              </a:tabLst>
              <a:defRPr/>
            </a:pP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Pedestrian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priority 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street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or</a:t>
            </a:r>
            <a:r>
              <a:rPr kumimoji="0" sz="15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zone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200025" marR="0" lvl="0" indent="-187960" algn="l" defTabSz="914400" rtl="0" eaLnBrk="1" fontAlgn="auto" latinLnBrk="0" hangingPunct="1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>
                <a:tab pos="200660" algn="l"/>
              </a:tabLst>
              <a:defRPr/>
            </a:pP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Reallocating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road space 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cycling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b.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Cycling</a:t>
            </a:r>
            <a:r>
              <a:rPr kumimoji="0" sz="15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lane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90155" y="2523490"/>
            <a:ext cx="22580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3.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Reallocating parking</a:t>
            </a:r>
            <a:r>
              <a:rPr kumimoji="0" sz="15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space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d. Kiss and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ride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6725" y="5682615"/>
            <a:ext cx="35331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660" marR="0" lvl="0" indent="-18859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>
                <a:tab pos="201295" algn="l"/>
              </a:tabLst>
              <a:defRPr/>
            </a:pP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Parking</a:t>
            </a:r>
            <a:r>
              <a:rPr kumimoji="0" sz="15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charge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b. 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Fixed</a:t>
            </a:r>
            <a:r>
              <a:rPr kumimoji="0" sz="15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price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c. 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Charge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based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emissions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standards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e.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From on-street 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off-street</a:t>
            </a:r>
            <a:r>
              <a:rPr kumimoji="0" sz="15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parking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2614" y="1680590"/>
            <a:ext cx="1923414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marR="5080" lvl="0" indent="-28448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 startAt="12"/>
              <a:tabLst>
                <a:tab pos="284480" algn="l"/>
              </a:tabLst>
              <a:defRPr/>
            </a:pP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Regulation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</a:t>
            </a:r>
            <a:r>
              <a:rPr kumimoji="0" sz="15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permit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80975" marR="65405" lvl="1" indent="-1809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180975" algn="l"/>
              </a:tabLst>
              <a:defRPr/>
            </a:pP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Permit 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to</a:t>
            </a:r>
            <a:r>
              <a:rPr kumimoji="0" sz="15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travel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659765" marR="0" lvl="1" indent="-190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660400" algn="l"/>
              </a:tabLst>
              <a:defRPr/>
            </a:pP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Parking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permit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69900" marR="4572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642620" algn="l"/>
              </a:tabLst>
              <a:defRPr/>
            </a:pP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Planning</a:t>
            </a:r>
            <a:r>
              <a:rPr kumimoji="0" sz="15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permit  conditions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7885" y="2973006"/>
            <a:ext cx="235521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11.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Regulation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 trip</a:t>
            </a:r>
            <a:r>
              <a:rPr kumimoji="0" sz="15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purpose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5085" y="3202304"/>
            <a:ext cx="21164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354965" algn="l"/>
                <a:tab pos="355600" algn="l"/>
              </a:tabLst>
              <a:defRPr/>
            </a:pP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Deliveries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and</a:t>
            </a:r>
            <a:r>
              <a:rPr kumimoji="0" sz="15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logistics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354965" algn="l"/>
                <a:tab pos="355600" algn="l"/>
              </a:tabLst>
              <a:defRPr/>
            </a:pP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Through-traffic</a:t>
            </a:r>
            <a:r>
              <a:rPr kumimoji="0" sz="15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ban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43500" y="3595370"/>
            <a:ext cx="113411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05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Vitoria-Gasteiz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UVAR</a:t>
            </a:r>
            <a:r>
              <a:rPr kumimoji="0" sz="135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measures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6308" y="4634229"/>
            <a:ext cx="20637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marR="0" lvl="0" indent="-18796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 startAt="9"/>
              <a:tabLst>
                <a:tab pos="200660" algn="l"/>
              </a:tabLst>
              <a:defRPr/>
            </a:pP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Regulation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by</a:t>
            </a:r>
            <a:r>
              <a:rPr kumimoji="0" sz="15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emissions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812800" marR="0" lvl="1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812800" algn="l"/>
                <a:tab pos="813435" algn="l"/>
              </a:tabLst>
              <a:defRPr/>
            </a:pP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EURO</a:t>
            </a:r>
            <a:r>
              <a:rPr kumimoji="0" sz="15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standard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96834" y="4928870"/>
            <a:ext cx="15500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>
                <a:tab pos="200660" algn="l"/>
              </a:tabLst>
              <a:defRPr/>
            </a:pP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Reallocating</a:t>
            </a:r>
            <a:r>
              <a:rPr kumimoji="0" sz="15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road  space 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for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cycling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a.</a:t>
            </a:r>
            <a:r>
              <a:rPr kumimoji="0" sz="15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Bus-tram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priority lane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54751" y="1150365"/>
            <a:ext cx="2673350" cy="10922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37185" marR="0" lvl="1" indent="-32512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337820" algn="l"/>
              </a:tabLst>
              <a:defRPr/>
            </a:pP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Speed</a:t>
            </a:r>
            <a:r>
              <a:rPr kumimoji="0" sz="15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reduction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05865" marR="0" lvl="2" indent="-18796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1206500" algn="l"/>
              </a:tabLst>
              <a:defRPr/>
            </a:pPr>
            <a:r>
              <a:rPr kumimoji="0" sz="15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Traffic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filter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656080" marR="0" lvl="3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1656714" algn="l"/>
              </a:tabLst>
              <a:defRPr/>
            </a:pP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Recirculation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665605" marR="0" lvl="3" indent="-190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>
                <a:tab pos="1666239" algn="l"/>
              </a:tabLst>
              <a:defRPr/>
            </a:pP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Roadblock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4946" y="879728"/>
            <a:ext cx="23399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14.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Complementary</a:t>
            </a:r>
            <a:r>
              <a:rPr kumimoji="0" sz="15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measures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b.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Exemptions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2146" y="1336611"/>
            <a:ext cx="1621155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c. 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Increased</a:t>
            </a:r>
            <a:r>
              <a:rPr kumimoji="0" sz="15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mobility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options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000760"/>
            <a:ext cx="1838959" cy="1973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4159" y="5163820"/>
            <a:ext cx="2179320" cy="16357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484359" y="5041900"/>
            <a:ext cx="2456179" cy="1755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08059" y="0"/>
            <a:ext cx="3510279" cy="2463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760348"/>
            <a:ext cx="34137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15" dirty="0"/>
              <a:t>Governance</a:t>
            </a:r>
          </a:p>
        </p:txBody>
      </p:sp>
      <p:sp>
        <p:nvSpPr>
          <p:cNvPr id="3" name="object 3"/>
          <p:cNvSpPr/>
          <p:nvPr/>
        </p:nvSpPr>
        <p:spPr>
          <a:xfrm>
            <a:off x="9306704" y="384175"/>
            <a:ext cx="2516994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257" y="1656715"/>
            <a:ext cx="9259570" cy="4914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ts val="332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Who </a:t>
            </a:r>
            <a:r>
              <a:rPr kumimoji="0" sz="2800" b="0" i="0" u="none" strike="noStrike" kern="1200" cap="none" spc="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decides</a:t>
            </a:r>
            <a:r>
              <a:rPr kumimoji="0" sz="2800" b="0" i="0" u="none" strike="noStrike" kern="1200" cap="none" spc="-3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9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what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7865" marR="0" lvl="1" indent="-229235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Champion,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bottom</a:t>
            </a:r>
            <a:r>
              <a:rPr kumimoji="0" sz="2400" b="0" i="0" u="none" strike="noStrike" kern="1200" cap="none" spc="-17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up,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7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previous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studies…..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Legal</a:t>
            </a:r>
            <a:r>
              <a:rPr kumimoji="0" sz="2800" b="0" i="0" u="none" strike="noStrike" kern="1200" cap="none" spc="-1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framework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7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Including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</a:t>
            </a:r>
            <a:r>
              <a:rPr kumimoji="0" sz="2800" b="0" i="0" u="none" strike="noStrike" kern="1200" cap="none" spc="-4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25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SUMP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Relevant </a:t>
            </a:r>
            <a:r>
              <a:rPr kumimoji="0" sz="2800" b="0" i="0" u="none" strike="noStrike" kern="1200" cap="none" spc="1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EU</a:t>
            </a:r>
            <a:r>
              <a:rPr kumimoji="0" sz="2800" b="0" i="0" u="none" strike="noStrike" kern="1200" cap="none" spc="-5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legal </a:t>
            </a:r>
            <a:r>
              <a:rPr kumimoji="0" sz="2800" b="0" i="0" u="none" strike="noStrike" kern="1200" cap="none" spc="12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aspects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1" i="0" u="none" strike="noStrike" kern="1200" cap="none" spc="19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Finance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Sufficient</a:t>
            </a:r>
            <a:r>
              <a:rPr kumimoji="0" sz="2800" b="0" i="0" u="none" strike="noStrike" kern="1200" cap="none" spc="-1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0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resources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9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Outsourcing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ts val="3329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12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Ring-fencing </a:t>
            </a:r>
            <a:r>
              <a:rPr kumimoji="0" sz="2800" b="0" i="0" u="none" strike="noStrike" kern="1200" cap="none" spc="13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any</a:t>
            </a:r>
            <a:r>
              <a:rPr kumimoji="0" sz="2800" b="0" i="0" u="none" strike="noStrike" kern="1200" cap="none" spc="-52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income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7865" marR="0" lvl="1" indent="-229235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Note:</a:t>
            </a:r>
            <a:r>
              <a:rPr kumimoji="0" sz="2400" b="0" i="0" u="none" strike="noStrike" kern="1200" cap="none" spc="-16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7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UVARs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rarely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make</a:t>
            </a:r>
            <a:r>
              <a:rPr kumimoji="0" sz="2400" b="0" i="0" u="none" strike="noStrike" kern="1200" cap="none" spc="-17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money:</a:t>
            </a:r>
            <a:r>
              <a:rPr kumimoji="0" sz="2400" b="0" i="0" u="none" strike="noStrike" kern="1200" cap="none" spc="-15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aim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7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5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compliance</a:t>
            </a:r>
            <a:r>
              <a:rPr kumimoji="0" sz="2400" b="0" i="0" u="none" strike="noStrike" kern="1200" cap="none" spc="-15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not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97068" y="166581"/>
            <a:ext cx="1812397" cy="1984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57" y="760348"/>
            <a:ext cx="31419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4" dirty="0"/>
              <a:t>User</a:t>
            </a:r>
            <a:r>
              <a:rPr spc="-495" dirty="0"/>
              <a:t> </a:t>
            </a:r>
            <a:r>
              <a:rPr spc="240" dirty="0"/>
              <a:t>needs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5660" y="1406607"/>
            <a:ext cx="5248910" cy="5308600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322580" marR="0" lvl="0" indent="-229235" algn="l" defTabSz="914400" rtl="0" eaLnBrk="1" fontAlgn="auto" latinLnBrk="0" hangingPunct="1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3215" algn="l"/>
              </a:tabLst>
              <a:defRPr/>
            </a:pPr>
            <a:r>
              <a:rPr kumimoji="0" sz="2600" b="0" i="0" u="none" strike="noStrike" kern="1200" cap="none" spc="10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User</a:t>
            </a:r>
            <a:r>
              <a:rPr kumimoji="0" sz="2600" b="0" i="0" u="none" strike="noStrike" kern="1200" cap="none" spc="-14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600" b="0" i="1" u="none" strike="noStrike" kern="1200" cap="none" spc="4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needs</a:t>
            </a:r>
            <a:r>
              <a:rPr kumimoji="0" sz="2600" b="0" i="1" u="none" strike="noStrike" kern="1200" cap="none" spc="-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114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(vs</a:t>
            </a:r>
            <a:r>
              <a:rPr kumimoji="0" sz="2600" b="0" i="0" u="none" strike="noStrike" kern="1200" cap="none" spc="-15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600" b="0" i="0" u="none" strike="noStrike" kern="1200" cap="none" spc="10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user</a:t>
            </a:r>
            <a:r>
              <a:rPr kumimoji="0" sz="2600" b="0" i="0" u="none" strike="noStrike" kern="1200" cap="none" spc="-1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600" b="0" i="1" u="none" strike="noStrike" kern="1200" cap="none" spc="3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desires)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22580" marR="0" lvl="0" indent="-229235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3215" algn="l"/>
              </a:tabLst>
              <a:defRPr/>
            </a:pPr>
            <a:r>
              <a:rPr kumimoji="0" sz="2600" b="0" i="0" u="none" strike="noStrike" kern="1200" cap="none" spc="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Stakeholder</a:t>
            </a:r>
            <a:r>
              <a:rPr kumimoji="0" sz="2600" b="0" i="0" u="none" strike="noStrike" kern="1200" cap="none" spc="-1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600" b="0" i="0" u="none" strike="noStrike" kern="1200" cap="none" spc="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involvement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22580" marR="0" lvl="0" indent="-229235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3215" algn="l"/>
              </a:tabLst>
              <a:defRPr/>
            </a:pPr>
            <a:r>
              <a:rPr kumimoji="0" sz="2600" b="0" i="0" u="none" strike="noStrike" kern="1200" cap="none" spc="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Listening</a:t>
            </a:r>
            <a:r>
              <a:rPr kumimoji="0" sz="2600" b="0" i="0" u="none" strike="noStrike" kern="1200" cap="none" spc="-1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600" b="0" i="0" u="none" strike="noStrike" kern="1200" cap="none" spc="3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2600" b="0" i="0" u="none" strike="noStrike" kern="1200" cap="none" spc="-1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600" b="0" i="0" u="none" strike="noStrike" kern="1200" cap="none" spc="10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2600" b="0" i="0" u="none" strike="noStrike" kern="1200" cap="none" spc="-17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600" b="0" i="0" u="none" strike="noStrike" kern="1200" cap="none" spc="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reaching</a:t>
            </a:r>
            <a:r>
              <a:rPr kumimoji="0" sz="2600" b="0" i="0" u="none" strike="noStrike" kern="1200" cap="none" spc="-19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600" b="0" i="0" u="none" strike="noStrike" kern="1200" cap="none" spc="-7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all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22580" marR="0" lvl="0" indent="-229235" algn="l" defTabSz="914400" rtl="0" eaLnBrk="1" fontAlgn="auto" latinLnBrk="0" hangingPunct="1">
              <a:lnSpc>
                <a:spcPts val="311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3215" algn="l"/>
              </a:tabLst>
              <a:defRPr/>
            </a:pPr>
            <a:r>
              <a:rPr kumimoji="0" sz="2600" b="0" i="0" u="none" strike="noStrike" kern="1200" cap="none" spc="10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Fairness </a:t>
            </a:r>
            <a:r>
              <a:rPr kumimoji="0" sz="2600" b="0" i="0" u="none" strike="noStrike" kern="1200" cap="none" spc="10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2600" b="0" i="0" u="none" strike="noStrike" kern="1200" cap="none" spc="-4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600" b="0" i="0" u="none" strike="noStrike" kern="1200" cap="none" spc="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Equity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779780" marR="0" lvl="1" indent="-229235" algn="l" defTabSz="914400" rtl="0" eaLnBrk="1" fontAlgn="auto" latinLnBrk="0" hangingPunct="1">
              <a:lnSpc>
                <a:spcPts val="23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79780" algn="l"/>
                <a:tab pos="780415" algn="l"/>
              </a:tabLst>
              <a:defRPr/>
            </a:pPr>
            <a:r>
              <a:rPr kumimoji="0" sz="2200" b="0" i="0" u="none" strike="noStrike" kern="1200" cap="none" spc="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Spatial</a:t>
            </a:r>
            <a:r>
              <a:rPr kumimoji="0" sz="2200" b="0" i="0" u="none" strike="noStrike" kern="1200" cap="none" spc="-1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justice,</a:t>
            </a:r>
            <a:r>
              <a:rPr kumimoji="0" sz="2200" b="0" i="0" u="none" strike="noStrike" kern="1200" cap="none" spc="-16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00" b="0" i="0" u="none" strike="noStrike" kern="1200" cap="none" spc="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arrogance</a:t>
            </a:r>
            <a:r>
              <a:rPr kumimoji="0" sz="2200" b="0" i="0" u="none" strike="noStrike" kern="1200" cap="none" spc="-1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00" b="0" i="0" u="none" strike="noStrike" kern="1200" cap="none" spc="5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2200" b="0" i="0" u="none" strike="noStrike" kern="1200" cap="none" spc="-1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00" b="0" i="0" u="none" strike="noStrike" kern="1200" cap="none" spc="10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space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ts val="4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1" i="0" u="none" strike="noStrike" kern="1200" cap="none" spc="19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Public</a:t>
            </a:r>
            <a:r>
              <a:rPr kumimoji="0" sz="4400" b="1" i="0" u="none" strike="noStrike" kern="1200" cap="none" spc="-4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400" b="1" i="0" u="none" strike="noStrike" kern="1200" cap="none" spc="25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acceptance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22580" marR="0" lvl="0" indent="-229235" algn="l" defTabSz="914400" rtl="0" eaLnBrk="1" fontAlgn="auto" latinLnBrk="0" hangingPunct="1">
              <a:lnSpc>
                <a:spcPts val="3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3215" algn="l"/>
              </a:tabLst>
              <a:defRPr/>
            </a:pPr>
            <a:r>
              <a:rPr kumimoji="0" sz="2600" b="0" i="0" u="none" strike="noStrike" kern="1200" cap="none" spc="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Dependent</a:t>
            </a:r>
            <a:r>
              <a:rPr kumimoji="0" sz="2600" b="0" i="0" u="none" strike="noStrike" kern="1200" cap="none" spc="-1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600" b="0" i="0" u="none" strike="noStrike" kern="1200" cap="none" spc="12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779780" marR="0" lvl="1" indent="-229235" algn="l" defTabSz="914400" rtl="0" eaLnBrk="1" fontAlgn="auto" latinLnBrk="0" hangingPunct="1">
              <a:lnSpc>
                <a:spcPts val="2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79780" algn="l"/>
                <a:tab pos="780415" algn="l"/>
              </a:tabLst>
              <a:defRPr/>
            </a:pPr>
            <a:r>
              <a:rPr kumimoji="0" sz="2200" b="0" i="0" u="none" strike="noStrike" kern="1200" cap="none" spc="10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How</a:t>
            </a:r>
            <a:r>
              <a:rPr kumimoji="0" sz="2200" b="0" i="0" u="none" strike="noStrike" kern="1200" cap="none" spc="-1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00" b="0" i="0" u="none" strike="noStrike" kern="1200" cap="none" spc="7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communicated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779780" marR="0" lvl="1" indent="-229235" algn="l" defTabSz="914400" rtl="0" eaLnBrk="1" fontAlgn="auto" latinLnBrk="0" hangingPunct="1">
              <a:lnSpc>
                <a:spcPts val="2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79780" algn="l"/>
                <a:tab pos="780415" algn="l"/>
              </a:tabLst>
              <a:defRPr/>
            </a:pP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Tackling </a:t>
            </a:r>
            <a:r>
              <a:rPr kumimoji="0" sz="2200" b="0" i="0" u="none" strike="noStrike" kern="1200" cap="none" spc="5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</a:t>
            </a:r>
            <a:r>
              <a:rPr kumimoji="0" sz="2200" b="0" i="0" u="none" strike="noStrike" kern="1200" cap="none" spc="9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known</a:t>
            </a:r>
            <a:r>
              <a:rPr kumimoji="0" sz="2200" b="0" i="0" u="none" strike="noStrike" kern="1200" cap="none" spc="-47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problem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779780" marR="0" lvl="1" indent="-229235" algn="l" defTabSz="914400" rtl="0" eaLnBrk="1" fontAlgn="auto" latinLnBrk="0" hangingPunct="1">
              <a:lnSpc>
                <a:spcPts val="26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79780" algn="l"/>
                <a:tab pos="780415" algn="l"/>
              </a:tabLst>
              <a:defRPr/>
            </a:pPr>
            <a:r>
              <a:rPr kumimoji="0" sz="2200" b="0" i="0" u="none" strike="noStrike" kern="1200" cap="none" spc="5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Meeting </a:t>
            </a:r>
            <a:r>
              <a:rPr kumimoji="0" sz="2200" b="0" i="0" u="none" strike="noStrike" kern="1200" cap="none" spc="8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user</a:t>
            </a:r>
            <a:r>
              <a:rPr kumimoji="0" sz="2200" b="0" i="0" u="none" strike="noStrike" kern="1200" cap="none" spc="-28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00" b="0" i="0" u="none" strike="noStrike" kern="1200" cap="none" spc="8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needs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779780" marR="0" lvl="1" indent="-229235" algn="l" defTabSz="914400" rtl="0" eaLnBrk="1" fontAlgn="auto" latinLnBrk="0" hangingPunct="1">
              <a:lnSpc>
                <a:spcPts val="2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79780" algn="l"/>
                <a:tab pos="780415" algn="l"/>
              </a:tabLst>
              <a:defRPr/>
            </a:pPr>
            <a:r>
              <a:rPr kumimoji="0" sz="2200" b="0" i="0" u="none" strike="noStrike" kern="1200" cap="none" spc="5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Complementary</a:t>
            </a:r>
            <a:r>
              <a:rPr kumimoji="0" sz="2200" b="0" i="0" u="none" strike="noStrike" kern="1200" cap="none" spc="-1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00" b="0" i="0" u="none" strike="noStrike" kern="1200" cap="none" spc="9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measures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22580" marR="0" lvl="0" indent="-229235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3215" algn="l"/>
              </a:tabLst>
              <a:defRPr/>
            </a:pPr>
            <a:r>
              <a:rPr kumimoji="0" sz="2600" b="0" i="0" u="none" strike="noStrike" kern="1200" cap="none" spc="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 </a:t>
            </a:r>
            <a:r>
              <a:rPr kumimoji="0" sz="2600" b="0" i="0" u="none" strike="noStrike" kern="1200" cap="none" spc="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acceptance</a:t>
            </a:r>
            <a:r>
              <a:rPr kumimoji="0" sz="2600" b="0" i="0" u="none" strike="noStrike" kern="1200" cap="none" spc="-45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600" b="0" i="0" u="none" strike="noStrike" kern="1200" cap="none" spc="9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curve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22580" marR="0" lvl="0" indent="-229235" algn="l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23215" algn="l"/>
              </a:tabLst>
              <a:defRPr/>
            </a:pPr>
            <a:r>
              <a:rPr kumimoji="0" sz="2600" b="0" i="0" u="none" strike="noStrike" kern="1200" cap="none" spc="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Transparency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1407" y="4363204"/>
            <a:ext cx="2886718" cy="2305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37959" y="96519"/>
            <a:ext cx="3502659" cy="170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74000" y="2448560"/>
            <a:ext cx="3731259" cy="177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0389" y="760348"/>
            <a:ext cx="59537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85" dirty="0"/>
              <a:t>Ensuring</a:t>
            </a:r>
            <a:r>
              <a:rPr spc="-440" dirty="0"/>
              <a:t> </a:t>
            </a:r>
            <a:r>
              <a:rPr spc="195" dirty="0"/>
              <a:t>Compliance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57" y="1765977"/>
            <a:ext cx="10622280" cy="493395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1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Has </a:t>
            </a:r>
            <a:r>
              <a:rPr kumimoji="0" sz="2800" b="0" i="0" u="none" strike="noStrike" kern="1200" cap="none" spc="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two</a:t>
            </a:r>
            <a:r>
              <a:rPr kumimoji="0" sz="2800" b="0" i="0" u="none" strike="noStrike" kern="1200" cap="none" spc="-4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2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aspects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7865" marR="0" lvl="1" indent="-229235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8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Making</a:t>
            </a:r>
            <a:r>
              <a:rPr kumimoji="0" sz="2400" b="0" i="0" u="none" strike="noStrike" kern="1200" cap="none" spc="-15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people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5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aware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5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2400" b="0" i="0" u="none" strike="noStrike" kern="1200" cap="none" spc="-16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5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scheme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7865" marR="0" lvl="1" indent="-229235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11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Ensuring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people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7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comply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(&amp;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0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those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who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don’t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are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caught)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Enforcement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7865" marR="0" lvl="1" indent="-22923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7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Enforcement</a:t>
            </a:r>
            <a:r>
              <a:rPr kumimoji="0" sz="2400" b="0" i="0" u="none" strike="noStrike" kern="1200" cap="none" spc="-17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options,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9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pros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&amp;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7865" marR="0" lvl="1" indent="-22923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Permit</a:t>
            </a:r>
            <a:r>
              <a:rPr kumimoji="0" sz="2400" b="0" i="0" u="none" strike="noStrike" kern="1200" cap="none" spc="-18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14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mechanisms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Communication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7865" marR="0" lvl="1" indent="-229235" algn="l" defTabSz="914400" rtl="0" eaLnBrk="1" fontAlgn="auto" latinLnBrk="0" hangingPunct="1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8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Communicating</a:t>
            </a:r>
            <a:r>
              <a:rPr kumimoji="0" sz="2400" b="0" i="0" u="none" strike="noStrike" kern="1200" cap="none" spc="-18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5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aim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49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–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1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can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make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all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5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difference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7865" marR="0" lvl="1" indent="-229235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114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How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2400" b="0" i="0" u="none" strike="noStrike" kern="1200" cap="none" spc="-16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7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communicate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this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155065" marR="0" lvl="2" indent="-229235" algn="l" defTabSz="914400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  <a:tab pos="1155700" algn="l"/>
              </a:tabLst>
              <a:defRPr/>
            </a:pPr>
            <a:r>
              <a:rPr kumimoji="0" sz="20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Eg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language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(open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/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closed)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155065" marR="0" lvl="2" indent="-229235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  <a:tab pos="1155700" algn="l"/>
              </a:tabLst>
              <a:defRPr/>
            </a:pP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Communication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options,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incl.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road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signs,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available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navigation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tools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(M2M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data)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7865" marR="0" lvl="1" indent="-229235" algn="l" defTabSz="914400" rtl="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5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Selling the</a:t>
            </a:r>
            <a:r>
              <a:rPr kumimoji="0" sz="2400" b="0" i="0" u="none" strike="noStrike" kern="1200" cap="none" spc="-36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0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advantages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36130" y="211961"/>
            <a:ext cx="2300847" cy="2837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35440" y="4848859"/>
            <a:ext cx="2931159" cy="1104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8229" y="760348"/>
            <a:ext cx="4963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ReVeAL</a:t>
            </a:r>
            <a:r>
              <a:rPr spc="-455" dirty="0"/>
              <a:t> </a:t>
            </a:r>
            <a:r>
              <a:rPr spc="200" dirty="0"/>
              <a:t>Guidance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019" y="1355471"/>
            <a:ext cx="5167630" cy="2764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ts val="318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Online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wealth </a:t>
            </a:r>
            <a:r>
              <a:rPr kumimoji="0" sz="2800" b="0" i="0" u="none" strike="noStrike" kern="1200" cap="none" spc="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2800" b="0" i="0" u="none" strike="noStrike" kern="1200" cap="none" spc="-5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information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ts val="30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 </a:t>
            </a:r>
            <a:r>
              <a:rPr kumimoji="0" sz="2800" b="0" i="0" u="none" strike="noStrike" kern="1200" cap="none" spc="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accessible</a:t>
            </a:r>
            <a:r>
              <a:rPr kumimoji="0" sz="2800" b="0" i="0" u="none" strike="noStrike" kern="1200" cap="none" spc="-33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chunks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ts val="3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linked </a:t>
            </a:r>
            <a:r>
              <a:rPr kumimoji="0" sz="2800" b="0" i="0" u="none" strike="noStrike" kern="1200" cap="none" spc="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from </a:t>
            </a:r>
            <a:r>
              <a:rPr kumimoji="0" sz="2800" b="0" i="0" u="none" strike="noStrike" kern="1200" cap="none" spc="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2800" b="0" i="0" u="none" strike="noStrike" kern="1200" cap="none" spc="-59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14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Factsheets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All </a:t>
            </a:r>
            <a:r>
              <a:rPr kumimoji="0" sz="2400" b="0" i="0" u="none" strike="noStrike" kern="1200" cap="none" spc="11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Cross-cutting</a:t>
            </a:r>
            <a:r>
              <a:rPr kumimoji="0" sz="2400" b="0" i="0" u="none" strike="noStrike" kern="1200" cap="none" spc="-28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9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themes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114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How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choose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your</a:t>
            </a:r>
            <a:r>
              <a:rPr kumimoji="0" sz="2400" b="0" i="0" u="none" strike="noStrike" kern="1200" cap="none" spc="-17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2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BB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&amp;</a:t>
            </a:r>
            <a:r>
              <a:rPr kumimoji="0" sz="2400" b="0" i="0" u="none" strike="noStrike" kern="1200" cap="none" spc="-15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8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CM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5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Monitoring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&amp;</a:t>
            </a:r>
            <a:r>
              <a:rPr kumimoji="0" sz="2400" b="0" i="0" u="none" strike="noStrike" kern="1200" cap="none" spc="-36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assessment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9135" algn="l"/>
              </a:tabLst>
              <a:defRPr/>
            </a:pP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Implementation </a:t>
            </a: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Timing</a:t>
            </a:r>
            <a:r>
              <a:rPr kumimoji="0" sz="2400" b="0" i="0" u="none" strike="noStrike" kern="1200" cap="none" spc="-4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1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aspects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537" y="4094826"/>
            <a:ext cx="4326890" cy="238315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Exemptions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&amp;</a:t>
            </a:r>
            <a:r>
              <a:rPr kumimoji="0" sz="2400" b="0" i="0" u="none" strike="noStrike" kern="1200" cap="none" spc="-38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Permits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Geofencing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&amp;</a:t>
            </a:r>
            <a:r>
              <a:rPr kumimoji="0" sz="2400" b="0" i="0" u="none" strike="noStrike" kern="1200" cap="none" spc="-3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ISA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Foreign </a:t>
            </a:r>
            <a:r>
              <a:rPr kumimoji="0" sz="2400" b="0" i="0" u="none" strike="noStrike" kern="1200" cap="none" spc="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vehicle</a:t>
            </a:r>
            <a:r>
              <a:rPr kumimoji="0" sz="2400" b="0" i="0" u="none" strike="noStrike" kern="1200" cap="none" spc="-38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enforcement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7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Camera 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enforcement</a:t>
            </a:r>
            <a:r>
              <a:rPr kumimoji="0" sz="2400" b="0" i="0" u="none" strike="noStrike" kern="1200" cap="none" spc="-409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issues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7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Future-proofing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400" b="0" i="0" u="none" strike="noStrike" kern="1200" cap="none" spc="7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Reviewing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30403" y="55363"/>
            <a:ext cx="3491246" cy="3582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6009" y="4090375"/>
            <a:ext cx="5223510" cy="245237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More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detailed</a:t>
            </a:r>
            <a:r>
              <a:rPr kumimoji="0" sz="2800" b="0" i="0" u="none" strike="noStrike" kern="1200" cap="none" spc="-4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implementational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85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Timing </a:t>
            </a:r>
            <a:r>
              <a:rPr kumimoji="0" sz="2400" b="0" i="0" u="none" strike="noStrike" kern="1200" cap="none" spc="5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2400" b="0" i="0" u="none" strike="noStrike" kern="1200" cap="none" spc="-35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implementation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85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114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Managing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5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permits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85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7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Geofencing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&amp;</a:t>
            </a:r>
            <a:r>
              <a:rPr kumimoji="0" sz="2400" b="0" i="0" u="none" strike="noStrike" kern="1200" cap="none" spc="-3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ISA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85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Foreign </a:t>
            </a:r>
            <a:r>
              <a:rPr kumimoji="0" sz="2400" b="0" i="0" u="none" strike="noStrike" kern="1200" cap="none" spc="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vehicle</a:t>
            </a:r>
            <a:r>
              <a:rPr kumimoji="0" sz="2400" b="0" i="0" u="none" strike="noStrike" kern="1200" cap="none" spc="-3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enforcement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985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spc="7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Camera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enforcement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434" y="795273"/>
            <a:ext cx="110718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20" dirty="0"/>
              <a:t>ReVeAL</a:t>
            </a:r>
            <a:r>
              <a:rPr sz="4000" spc="-365" dirty="0"/>
              <a:t> </a:t>
            </a:r>
            <a:r>
              <a:rPr sz="4000" spc="75" dirty="0"/>
              <a:t>Toolkit:</a:t>
            </a:r>
            <a:r>
              <a:rPr sz="4000" spc="-400" dirty="0"/>
              <a:t> </a:t>
            </a:r>
            <a:r>
              <a:rPr sz="4000" spc="220" dirty="0"/>
              <a:t>ReVeAL</a:t>
            </a:r>
            <a:r>
              <a:rPr sz="4000" spc="-360" dirty="0"/>
              <a:t> </a:t>
            </a:r>
            <a:r>
              <a:rPr sz="4000" spc="40" dirty="0"/>
              <a:t>‘to</a:t>
            </a:r>
            <a:r>
              <a:rPr sz="4000" spc="-390" dirty="0"/>
              <a:t> </a:t>
            </a:r>
            <a:r>
              <a:rPr sz="4000" spc="110" dirty="0"/>
              <a:t>go’</a:t>
            </a:r>
            <a:r>
              <a:rPr sz="4000" spc="-390" dirty="0"/>
              <a:t> </a:t>
            </a:r>
            <a:r>
              <a:rPr sz="4000" spc="215" dirty="0"/>
              <a:t>for</a:t>
            </a:r>
            <a:r>
              <a:rPr sz="4000" spc="-370" dirty="0"/>
              <a:t> </a:t>
            </a:r>
            <a:r>
              <a:rPr sz="4000" spc="200" dirty="0"/>
              <a:t>your</a:t>
            </a:r>
            <a:r>
              <a:rPr sz="4000" spc="-390" dirty="0"/>
              <a:t> </a:t>
            </a:r>
            <a:r>
              <a:rPr sz="4000" spc="215" dirty="0"/>
              <a:t>city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7257" y="1715019"/>
            <a:ext cx="9672320" cy="155765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9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Fact</a:t>
            </a:r>
            <a:r>
              <a:rPr kumimoji="0" sz="2800" b="0" i="0" u="none" strike="noStrike" kern="1200" cap="none" spc="-1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4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Sheets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3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</a:t>
            </a:r>
            <a:r>
              <a:rPr kumimoji="0" sz="2800" b="0" i="0" u="none" strike="noStrike" kern="1200" cap="none" spc="-1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0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each</a:t>
            </a:r>
            <a:r>
              <a:rPr kumimoji="0" sz="2800" b="0" i="0" u="none" strike="noStrike" kern="1200" cap="none" spc="-1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Building</a:t>
            </a:r>
            <a:r>
              <a:rPr kumimoji="0" sz="2800" b="0" i="0" u="none" strike="noStrike" kern="1200" cap="none" spc="-19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Block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Guidance</a:t>
            </a:r>
            <a:r>
              <a:rPr kumimoji="0" sz="2800" b="0" i="0" u="none" strike="noStrike" kern="1200" cap="none" spc="-19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3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</a:t>
            </a:r>
            <a:r>
              <a:rPr kumimoji="0" sz="2800" b="0" i="0" u="none" strike="noStrike" kern="1200" cap="none" spc="-1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2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cross-cutting</a:t>
            </a:r>
            <a:r>
              <a:rPr kumimoji="0" sz="2800" b="0" i="0" u="none" strike="noStrike" kern="1200" cap="none" spc="-1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issues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Decision </a:t>
            </a:r>
            <a:r>
              <a:rPr kumimoji="0" sz="2800" b="0" i="0" u="none" strike="noStrike" kern="1200" cap="none" spc="11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Support</a:t>
            </a:r>
            <a:r>
              <a:rPr kumimoji="0" sz="2800" b="0" i="0" u="none" strike="noStrike" kern="1200" cap="none" spc="-54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Tool: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heavy" strike="noStrike" kern="1200" cap="none" spc="9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Trebuchet MS"/>
                <a:ea typeface="+mn-ea"/>
                <a:cs typeface="Trebuchet MS"/>
                <a:hlinkClick r:id="rId2"/>
              </a:rPr>
              <a:t>AccessRegulationsForYourCity.eu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38359" y="3337559"/>
            <a:ext cx="2240279" cy="3205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5640" y="3258821"/>
            <a:ext cx="3439414" cy="35283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9240" y="3743959"/>
            <a:ext cx="5240020" cy="2392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779" y="6175375"/>
            <a:ext cx="39878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More</a:t>
            </a:r>
            <a:r>
              <a:rPr kumimoji="0" sz="2800" b="0" i="0" u="none" strike="noStrike" kern="1200" cap="none" spc="-1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3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</a:t>
            </a:r>
            <a:r>
              <a:rPr kumimoji="0" sz="2800" b="0" i="0" u="none" strike="noStrike" kern="1200" cap="none" spc="-1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7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this</a:t>
            </a:r>
            <a:r>
              <a:rPr kumimoji="0" sz="2800" b="0" i="0" u="none" strike="noStrike" kern="1200" cap="none" spc="-1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tomorrow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9516" y="760348"/>
            <a:ext cx="82556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How</a:t>
            </a:r>
            <a:r>
              <a:rPr spc="-405" dirty="0"/>
              <a:t> </a:t>
            </a:r>
            <a:r>
              <a:rPr spc="275" dirty="0"/>
              <a:t>to</a:t>
            </a:r>
            <a:r>
              <a:rPr spc="-409" dirty="0"/>
              <a:t> </a:t>
            </a:r>
            <a:r>
              <a:rPr spc="280" dirty="0"/>
              <a:t>choose</a:t>
            </a:r>
            <a:r>
              <a:rPr spc="-415" dirty="0"/>
              <a:t> </a:t>
            </a:r>
            <a:r>
              <a:rPr spc="515" dirty="0"/>
              <a:t>BBs</a:t>
            </a:r>
            <a:r>
              <a:rPr spc="-415" dirty="0"/>
              <a:t> </a:t>
            </a:r>
            <a:r>
              <a:rPr spc="869" dirty="0"/>
              <a:t>–</a:t>
            </a:r>
            <a:r>
              <a:rPr spc="-430" dirty="0"/>
              <a:t> </a:t>
            </a:r>
            <a:r>
              <a:rPr spc="245" dirty="0"/>
              <a:t>and</a:t>
            </a:r>
            <a:r>
              <a:rPr spc="-420" dirty="0"/>
              <a:t> </a:t>
            </a:r>
            <a:r>
              <a:rPr spc="505" dirty="0"/>
              <a:t>CM?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57" y="1720187"/>
            <a:ext cx="4546600" cy="143065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Identifying </a:t>
            </a:r>
            <a:r>
              <a:rPr kumimoji="0" sz="2800" b="0" i="0" u="none" strike="noStrike" kern="1200" cap="none" spc="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2800" b="0" i="0" u="none" strike="noStrike" kern="1200" cap="none" spc="-434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problem(s)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Selecting </a:t>
            </a:r>
            <a:r>
              <a:rPr kumimoji="0" sz="2800" b="0" i="0" u="none" strike="noStrike" kern="1200" cap="none" spc="13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scheme</a:t>
            </a:r>
            <a:r>
              <a:rPr kumimoji="0" sz="2800" b="0" i="0" u="none" strike="noStrike" kern="1200" cap="none" spc="-42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goal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Co-creation</a:t>
            </a:r>
            <a:r>
              <a:rPr kumimoji="0" sz="2800" b="0" i="0" u="none" strike="noStrike" kern="1200" cap="none" spc="-1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3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workshops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9787" y="3165157"/>
            <a:ext cx="50933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options</a:t>
            </a:r>
            <a:r>
              <a:rPr kumimoji="0" sz="2800" b="0" i="0" u="none" strike="noStrike" kern="1200" cap="none" spc="-1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2800" b="0" i="0" u="none" strike="noStrike" kern="1200" cap="none" spc="-1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9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your</a:t>
            </a:r>
            <a:r>
              <a:rPr kumimoji="0" sz="2800" b="0" i="0" u="none" strike="noStrike" kern="1200" cap="none" spc="-1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city</a:t>
            </a:r>
            <a:r>
              <a:rPr kumimoji="0" sz="2800" b="0" i="0" u="none" strike="noStrike" kern="1200" cap="none" spc="-1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(BB</a:t>
            </a:r>
            <a:r>
              <a:rPr kumimoji="0" sz="2800" b="0" i="0" u="none" strike="noStrike" kern="1200" cap="none" spc="-1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&amp;</a:t>
            </a:r>
            <a:r>
              <a:rPr kumimoji="0" sz="2800" b="0" i="0" u="none" strike="noStrike" kern="1200" cap="none" spc="-17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1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CM)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pc="135" dirty="0"/>
              <a:t>ReVeAL</a:t>
            </a:r>
            <a:r>
              <a:rPr spc="-170" dirty="0"/>
              <a:t> </a:t>
            </a:r>
            <a:r>
              <a:rPr spc="10" dirty="0"/>
              <a:t>Tool</a:t>
            </a:r>
            <a:r>
              <a:rPr spc="-185" dirty="0"/>
              <a:t> </a:t>
            </a:r>
            <a:r>
              <a:rPr spc="580" dirty="0"/>
              <a:t>–</a:t>
            </a:r>
            <a:r>
              <a:rPr spc="-160" dirty="0"/>
              <a:t> </a:t>
            </a:r>
            <a:r>
              <a:rPr spc="125" dirty="0"/>
              <a:t>can</a:t>
            </a:r>
            <a:r>
              <a:rPr spc="-160" dirty="0"/>
              <a:t> </a:t>
            </a:r>
            <a:r>
              <a:rPr spc="175" dirty="0"/>
              <a:t>suggest</a:t>
            </a:r>
            <a:r>
              <a:rPr spc="-165" dirty="0"/>
              <a:t> </a:t>
            </a:r>
            <a:r>
              <a:rPr spc="140" dirty="0"/>
              <a:t>some</a:t>
            </a:r>
          </a:p>
          <a:p>
            <a:pPr marL="241300" indent="-228600">
              <a:lnSpc>
                <a:spcPts val="3329"/>
              </a:lnSpc>
              <a:spcBef>
                <a:spcPts val="320"/>
              </a:spcBef>
              <a:buFont typeface="Arial"/>
              <a:buChar char="•"/>
              <a:tabLst>
                <a:tab pos="241300" algn="l"/>
              </a:tabLst>
            </a:pPr>
            <a:r>
              <a:rPr spc="75" dirty="0"/>
              <a:t>Evaluating</a:t>
            </a:r>
          </a:p>
          <a:p>
            <a:pPr marL="697865" lvl="1" indent="-229235">
              <a:lnSpc>
                <a:spcPts val="285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55" dirty="0">
                <a:solidFill>
                  <a:srgbClr val="CDDC28"/>
                </a:solidFill>
                <a:latin typeface="Trebuchet MS"/>
                <a:cs typeface="Trebuchet MS"/>
              </a:rPr>
              <a:t>Screening,</a:t>
            </a:r>
            <a:r>
              <a:rPr sz="2400" spc="-110" dirty="0">
                <a:solidFill>
                  <a:srgbClr val="CDDC28"/>
                </a:solidFill>
                <a:latin typeface="Trebuchet MS"/>
                <a:cs typeface="Trebuchet MS"/>
              </a:rPr>
              <a:t> </a:t>
            </a:r>
            <a:r>
              <a:rPr sz="2400" spc="-15" dirty="0">
                <a:solidFill>
                  <a:srgbClr val="CDDC28"/>
                </a:solidFill>
                <a:latin typeface="Trebuchet MS"/>
                <a:cs typeface="Trebuchet MS"/>
              </a:rPr>
              <a:t>detail</a:t>
            </a:r>
            <a:endParaRPr sz="24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pc="80" dirty="0"/>
              <a:t>Selecting</a:t>
            </a:r>
            <a:r>
              <a:rPr spc="-185" dirty="0"/>
              <a:t> </a:t>
            </a:r>
            <a:r>
              <a:rPr spc="85" dirty="0"/>
              <a:t>options</a:t>
            </a:r>
            <a:r>
              <a:rPr spc="-185" dirty="0"/>
              <a:t> </a:t>
            </a:r>
            <a:r>
              <a:rPr spc="35" dirty="0"/>
              <a:t>to</a:t>
            </a:r>
            <a:r>
              <a:rPr spc="-165" dirty="0"/>
              <a:t> </a:t>
            </a:r>
            <a:r>
              <a:rPr spc="25" dirty="0"/>
              <a:t>take</a:t>
            </a:r>
            <a:r>
              <a:rPr spc="-185" dirty="0"/>
              <a:t> </a:t>
            </a:r>
            <a:r>
              <a:rPr spc="55" dirty="0"/>
              <a:t>forward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7257" y="5355590"/>
            <a:ext cx="9469120" cy="96075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  <a:tab pos="5695315" algn="l"/>
              </a:tabLst>
              <a:defRPr/>
            </a:pPr>
            <a:r>
              <a:rPr kumimoji="0" sz="2800" b="0" i="0" u="none" strike="noStrike" kern="1200" cap="none" spc="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Then</a:t>
            </a:r>
            <a:r>
              <a:rPr kumimoji="0" sz="2800" b="0" i="0" u="none" strike="noStrike" kern="1200" cap="none" spc="-14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detailed</a:t>
            </a:r>
            <a:r>
              <a:rPr kumimoji="0" sz="2800" b="0" i="0" u="none" strike="noStrike" kern="1200" cap="none" spc="-1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implementation	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2800" b="0" i="0" u="none" strike="noStrike" kern="1200" cap="none" spc="-1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2800" b="0" i="0" u="none" strike="noStrike" kern="1200" cap="none" spc="-17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UVAR</a:t>
            </a:r>
            <a:r>
              <a:rPr kumimoji="0" sz="2800" b="0" i="0" u="none" strike="noStrike" kern="1200" cap="none" spc="-19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2800" b="0" i="0" u="none" strike="noStrike" kern="1200" cap="none" spc="-1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choice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Operation,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monitoring,</a:t>
            </a:r>
            <a:r>
              <a:rPr kumimoji="0" sz="2800" b="0" i="0" u="none" strike="noStrike" kern="1200" cap="none" spc="-33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review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7217" y="2999232"/>
            <a:ext cx="828675" cy="1757680"/>
            <a:chOff x="97217" y="2999232"/>
            <a:chExt cx="828675" cy="1757680"/>
          </a:xfrm>
        </p:grpSpPr>
        <p:sp>
          <p:nvSpPr>
            <p:cNvPr id="8" name="object 8"/>
            <p:cNvSpPr/>
            <p:nvPr/>
          </p:nvSpPr>
          <p:spPr>
            <a:xfrm>
              <a:off x="125792" y="3079750"/>
              <a:ext cx="713740" cy="1648460"/>
            </a:xfrm>
            <a:custGeom>
              <a:avLst/>
              <a:gdLst/>
              <a:ahLst/>
              <a:cxnLst/>
              <a:rect l="l" t="t" r="r" b="b"/>
              <a:pathLst>
                <a:path w="713740" h="1648460">
                  <a:moveTo>
                    <a:pt x="713677" y="1648460"/>
                  </a:moveTo>
                  <a:lnTo>
                    <a:pt x="660600" y="1640184"/>
                  </a:lnTo>
                  <a:lnTo>
                    <a:pt x="607785" y="1631746"/>
                  </a:lnTo>
                  <a:lnTo>
                    <a:pt x="555492" y="1622979"/>
                  </a:lnTo>
                  <a:lnTo>
                    <a:pt x="503985" y="1613719"/>
                  </a:lnTo>
                  <a:lnTo>
                    <a:pt x="453524" y="1603801"/>
                  </a:lnTo>
                  <a:lnTo>
                    <a:pt x="404370" y="1593059"/>
                  </a:lnTo>
                  <a:lnTo>
                    <a:pt x="356786" y="1581329"/>
                  </a:lnTo>
                  <a:lnTo>
                    <a:pt x="311033" y="1568445"/>
                  </a:lnTo>
                  <a:lnTo>
                    <a:pt x="267372" y="1554243"/>
                  </a:lnTo>
                  <a:lnTo>
                    <a:pt x="226065" y="1538557"/>
                  </a:lnTo>
                  <a:lnTo>
                    <a:pt x="187374" y="1521222"/>
                  </a:lnTo>
                  <a:lnTo>
                    <a:pt x="151560" y="1502073"/>
                  </a:lnTo>
                  <a:lnTo>
                    <a:pt x="118884" y="1480946"/>
                  </a:lnTo>
                  <a:lnTo>
                    <a:pt x="63994" y="1432093"/>
                  </a:lnTo>
                  <a:lnTo>
                    <a:pt x="24796" y="1373344"/>
                  </a:lnTo>
                  <a:lnTo>
                    <a:pt x="3383" y="1303378"/>
                  </a:lnTo>
                  <a:lnTo>
                    <a:pt x="0" y="1263777"/>
                  </a:lnTo>
                  <a:lnTo>
                    <a:pt x="670" y="1234584"/>
                  </a:lnTo>
                  <a:lnTo>
                    <a:pt x="9131" y="1171710"/>
                  </a:lnTo>
                  <a:lnTo>
                    <a:pt x="26515" y="1103212"/>
                  </a:lnTo>
                  <a:lnTo>
                    <a:pt x="38338" y="1066988"/>
                  </a:lnTo>
                  <a:lnTo>
                    <a:pt x="52134" y="1029521"/>
                  </a:lnTo>
                  <a:lnTo>
                    <a:pt x="67818" y="990864"/>
                  </a:lnTo>
                  <a:lnTo>
                    <a:pt x="85304" y="951071"/>
                  </a:lnTo>
                  <a:lnTo>
                    <a:pt x="104505" y="910197"/>
                  </a:lnTo>
                  <a:lnTo>
                    <a:pt x="125336" y="868295"/>
                  </a:lnTo>
                  <a:lnTo>
                    <a:pt x="147712" y="825420"/>
                  </a:lnTo>
                  <a:lnTo>
                    <a:pt x="171546" y="781625"/>
                  </a:lnTo>
                  <a:lnTo>
                    <a:pt x="196752" y="736965"/>
                  </a:lnTo>
                  <a:lnTo>
                    <a:pt x="223246" y="691493"/>
                  </a:lnTo>
                  <a:lnTo>
                    <a:pt x="250941" y="645265"/>
                  </a:lnTo>
                  <a:lnTo>
                    <a:pt x="279751" y="598333"/>
                  </a:lnTo>
                  <a:lnTo>
                    <a:pt x="309590" y="550752"/>
                  </a:lnTo>
                  <a:lnTo>
                    <a:pt x="340374" y="502577"/>
                  </a:lnTo>
                  <a:lnTo>
                    <a:pt x="372015" y="453860"/>
                  </a:lnTo>
                  <a:lnTo>
                    <a:pt x="404429" y="404657"/>
                  </a:lnTo>
                  <a:lnTo>
                    <a:pt x="437529" y="355021"/>
                  </a:lnTo>
                  <a:lnTo>
                    <a:pt x="471229" y="305007"/>
                  </a:lnTo>
                  <a:lnTo>
                    <a:pt x="505445" y="254668"/>
                  </a:lnTo>
                  <a:lnTo>
                    <a:pt x="540089" y="204059"/>
                  </a:lnTo>
                  <a:lnTo>
                    <a:pt x="575077" y="153233"/>
                  </a:lnTo>
                  <a:lnTo>
                    <a:pt x="610322" y="102246"/>
                  </a:lnTo>
                  <a:lnTo>
                    <a:pt x="645739" y="51150"/>
                  </a:lnTo>
                  <a:lnTo>
                    <a:pt x="681241" y="0"/>
                  </a:lnTo>
                </a:path>
              </a:pathLst>
            </a:custGeom>
            <a:ln w="57150">
              <a:solidFill>
                <a:srgbClr val="009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82383" y="2999232"/>
              <a:ext cx="243090" cy="2418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464428" y="1419860"/>
            <a:ext cx="6646545" cy="4790440"/>
            <a:chOff x="5464428" y="1419860"/>
            <a:chExt cx="6646545" cy="4790440"/>
          </a:xfrm>
        </p:grpSpPr>
        <p:sp>
          <p:nvSpPr>
            <p:cNvPr id="11" name="object 11"/>
            <p:cNvSpPr/>
            <p:nvPr/>
          </p:nvSpPr>
          <p:spPr>
            <a:xfrm>
              <a:off x="5664199" y="1419860"/>
              <a:ext cx="6446520" cy="18719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567679" y="2131060"/>
              <a:ext cx="1463040" cy="4041140"/>
            </a:xfrm>
            <a:custGeom>
              <a:avLst/>
              <a:gdLst/>
              <a:ahLst/>
              <a:cxnLst/>
              <a:rect l="l" t="t" r="r" b="b"/>
              <a:pathLst>
                <a:path w="1463040" h="4041140">
                  <a:moveTo>
                    <a:pt x="484886" y="4041140"/>
                  </a:moveTo>
                  <a:lnTo>
                    <a:pt x="516404" y="3995519"/>
                  </a:lnTo>
                  <a:lnTo>
                    <a:pt x="547894" y="3949903"/>
                  </a:lnTo>
                  <a:lnTo>
                    <a:pt x="579325" y="3904295"/>
                  </a:lnTo>
                  <a:lnTo>
                    <a:pt x="610669" y="3858700"/>
                  </a:lnTo>
                  <a:lnTo>
                    <a:pt x="641895" y="3813122"/>
                  </a:lnTo>
                  <a:lnTo>
                    <a:pt x="672977" y="3767564"/>
                  </a:lnTo>
                  <a:lnTo>
                    <a:pt x="703883" y="3722031"/>
                  </a:lnTo>
                  <a:lnTo>
                    <a:pt x="734585" y="3676527"/>
                  </a:lnTo>
                  <a:lnTo>
                    <a:pt x="765055" y="3631057"/>
                  </a:lnTo>
                  <a:lnTo>
                    <a:pt x="795262" y="3585624"/>
                  </a:lnTo>
                  <a:lnTo>
                    <a:pt x="825179" y="3540233"/>
                  </a:lnTo>
                  <a:lnTo>
                    <a:pt x="854775" y="3494887"/>
                  </a:lnTo>
                  <a:lnTo>
                    <a:pt x="884021" y="3449592"/>
                  </a:lnTo>
                  <a:lnTo>
                    <a:pt x="912890" y="3404350"/>
                  </a:lnTo>
                  <a:lnTo>
                    <a:pt x="941351" y="3359167"/>
                  </a:lnTo>
                  <a:lnTo>
                    <a:pt x="969375" y="3314047"/>
                  </a:lnTo>
                  <a:lnTo>
                    <a:pt x="996933" y="3268993"/>
                  </a:lnTo>
                  <a:lnTo>
                    <a:pt x="1023997" y="3224010"/>
                  </a:lnTo>
                  <a:lnTo>
                    <a:pt x="1050537" y="3179101"/>
                  </a:lnTo>
                  <a:lnTo>
                    <a:pt x="1076525" y="3134272"/>
                  </a:lnTo>
                  <a:lnTo>
                    <a:pt x="1101930" y="3089526"/>
                  </a:lnTo>
                  <a:lnTo>
                    <a:pt x="1126724" y="3044868"/>
                  </a:lnTo>
                  <a:lnTo>
                    <a:pt x="1150878" y="3000301"/>
                  </a:lnTo>
                  <a:lnTo>
                    <a:pt x="1174363" y="2955830"/>
                  </a:lnTo>
                  <a:lnTo>
                    <a:pt x="1197149" y="2911459"/>
                  </a:lnTo>
                  <a:lnTo>
                    <a:pt x="1219208" y="2867192"/>
                  </a:lnTo>
                  <a:lnTo>
                    <a:pt x="1240511" y="2823033"/>
                  </a:lnTo>
                  <a:lnTo>
                    <a:pt x="1261028" y="2778986"/>
                  </a:lnTo>
                  <a:lnTo>
                    <a:pt x="1280730" y="2735056"/>
                  </a:lnTo>
                  <a:lnTo>
                    <a:pt x="1299588" y="2691247"/>
                  </a:lnTo>
                  <a:lnTo>
                    <a:pt x="1317574" y="2647563"/>
                  </a:lnTo>
                  <a:lnTo>
                    <a:pt x="1334658" y="2604008"/>
                  </a:lnTo>
                  <a:lnTo>
                    <a:pt x="1350811" y="2560586"/>
                  </a:lnTo>
                  <a:lnTo>
                    <a:pt x="1366004" y="2517302"/>
                  </a:lnTo>
                  <a:lnTo>
                    <a:pt x="1380207" y="2474159"/>
                  </a:lnTo>
                  <a:lnTo>
                    <a:pt x="1393393" y="2431162"/>
                  </a:lnTo>
                  <a:lnTo>
                    <a:pt x="1405531" y="2388314"/>
                  </a:lnTo>
                  <a:lnTo>
                    <a:pt x="1416592" y="2345621"/>
                  </a:lnTo>
                  <a:lnTo>
                    <a:pt x="1426548" y="2303086"/>
                  </a:lnTo>
                  <a:lnTo>
                    <a:pt x="1435370" y="2260713"/>
                  </a:lnTo>
                  <a:lnTo>
                    <a:pt x="1443028" y="2218507"/>
                  </a:lnTo>
                  <a:lnTo>
                    <a:pt x="1449493" y="2176472"/>
                  </a:lnTo>
                  <a:lnTo>
                    <a:pt x="1454736" y="2134611"/>
                  </a:lnTo>
                  <a:lnTo>
                    <a:pt x="1458728" y="2092930"/>
                  </a:lnTo>
                  <a:lnTo>
                    <a:pt x="1461441" y="2051431"/>
                  </a:lnTo>
                  <a:lnTo>
                    <a:pt x="1462844" y="2010120"/>
                  </a:lnTo>
                  <a:lnTo>
                    <a:pt x="1462909" y="1969001"/>
                  </a:lnTo>
                  <a:lnTo>
                    <a:pt x="1461607" y="1928077"/>
                  </a:lnTo>
                  <a:lnTo>
                    <a:pt x="1458908" y="1887353"/>
                  </a:lnTo>
                  <a:lnTo>
                    <a:pt x="1454785" y="1846833"/>
                  </a:lnTo>
                  <a:lnTo>
                    <a:pt x="1449079" y="1805708"/>
                  </a:lnTo>
                  <a:lnTo>
                    <a:pt x="1441891" y="1764794"/>
                  </a:lnTo>
                  <a:lnTo>
                    <a:pt x="1433249" y="1724088"/>
                  </a:lnTo>
                  <a:lnTo>
                    <a:pt x="1423186" y="1683586"/>
                  </a:lnTo>
                  <a:lnTo>
                    <a:pt x="1411732" y="1643283"/>
                  </a:lnTo>
                  <a:lnTo>
                    <a:pt x="1398919" y="1603175"/>
                  </a:lnTo>
                  <a:lnTo>
                    <a:pt x="1384776" y="1563257"/>
                  </a:lnTo>
                  <a:lnTo>
                    <a:pt x="1369335" y="1523525"/>
                  </a:lnTo>
                  <a:lnTo>
                    <a:pt x="1352626" y="1483974"/>
                  </a:lnTo>
                  <a:lnTo>
                    <a:pt x="1334682" y="1444600"/>
                  </a:lnTo>
                  <a:lnTo>
                    <a:pt x="1315532" y="1405399"/>
                  </a:lnTo>
                  <a:lnTo>
                    <a:pt x="1295207" y="1366366"/>
                  </a:lnTo>
                  <a:lnTo>
                    <a:pt x="1273739" y="1327497"/>
                  </a:lnTo>
                  <a:lnTo>
                    <a:pt x="1251159" y="1288787"/>
                  </a:lnTo>
                  <a:lnTo>
                    <a:pt x="1227496" y="1250232"/>
                  </a:lnTo>
                  <a:lnTo>
                    <a:pt x="1202783" y="1211827"/>
                  </a:lnTo>
                  <a:lnTo>
                    <a:pt x="1177050" y="1173569"/>
                  </a:lnTo>
                  <a:lnTo>
                    <a:pt x="1150327" y="1135452"/>
                  </a:lnTo>
                  <a:lnTo>
                    <a:pt x="1122647" y="1097472"/>
                  </a:lnTo>
                  <a:lnTo>
                    <a:pt x="1094039" y="1059626"/>
                  </a:lnTo>
                  <a:lnTo>
                    <a:pt x="1064535" y="1021907"/>
                  </a:lnTo>
                  <a:lnTo>
                    <a:pt x="1034166" y="984313"/>
                  </a:lnTo>
                  <a:lnTo>
                    <a:pt x="1002962" y="946838"/>
                  </a:lnTo>
                  <a:lnTo>
                    <a:pt x="970954" y="909479"/>
                  </a:lnTo>
                  <a:lnTo>
                    <a:pt x="938174" y="872230"/>
                  </a:lnTo>
                  <a:lnTo>
                    <a:pt x="904652" y="835088"/>
                  </a:lnTo>
                  <a:lnTo>
                    <a:pt x="870419" y="798047"/>
                  </a:lnTo>
                  <a:lnTo>
                    <a:pt x="835506" y="761104"/>
                  </a:lnTo>
                  <a:lnTo>
                    <a:pt x="799944" y="724254"/>
                  </a:lnTo>
                  <a:lnTo>
                    <a:pt x="763764" y="687493"/>
                  </a:lnTo>
                  <a:lnTo>
                    <a:pt x="726996" y="650816"/>
                  </a:lnTo>
                  <a:lnTo>
                    <a:pt x="689673" y="614219"/>
                  </a:lnTo>
                  <a:lnTo>
                    <a:pt x="651824" y="577697"/>
                  </a:lnTo>
                  <a:lnTo>
                    <a:pt x="613480" y="541246"/>
                  </a:lnTo>
                  <a:lnTo>
                    <a:pt x="574673" y="504862"/>
                  </a:lnTo>
                  <a:lnTo>
                    <a:pt x="535433" y="468540"/>
                  </a:lnTo>
                  <a:lnTo>
                    <a:pt x="495791" y="432275"/>
                  </a:lnTo>
                  <a:lnTo>
                    <a:pt x="455778" y="396064"/>
                  </a:lnTo>
                  <a:lnTo>
                    <a:pt x="415426" y="359902"/>
                  </a:lnTo>
                  <a:lnTo>
                    <a:pt x="374764" y="323785"/>
                  </a:lnTo>
                  <a:lnTo>
                    <a:pt x="333824" y="287707"/>
                  </a:lnTo>
                  <a:lnTo>
                    <a:pt x="292637" y="251665"/>
                  </a:lnTo>
                  <a:lnTo>
                    <a:pt x="251233" y="215655"/>
                  </a:lnTo>
                  <a:lnTo>
                    <a:pt x="209644" y="179671"/>
                  </a:lnTo>
                  <a:lnTo>
                    <a:pt x="167901" y="143709"/>
                  </a:lnTo>
                  <a:lnTo>
                    <a:pt x="126034" y="107766"/>
                  </a:lnTo>
                  <a:lnTo>
                    <a:pt x="84074" y="71836"/>
                  </a:lnTo>
                  <a:lnTo>
                    <a:pt x="42052" y="35915"/>
                  </a:lnTo>
                  <a:lnTo>
                    <a:pt x="0" y="0"/>
                  </a:lnTo>
                </a:path>
              </a:pathLst>
            </a:custGeom>
            <a:ln w="76200">
              <a:solidFill>
                <a:srgbClr val="009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470778" y="2109724"/>
              <a:ext cx="245745" cy="200025"/>
            </a:xfrm>
            <a:custGeom>
              <a:avLst/>
              <a:gdLst/>
              <a:ahLst/>
              <a:cxnLst/>
              <a:rect l="l" t="t" r="r" b="b"/>
              <a:pathLst>
                <a:path w="245745" h="200025">
                  <a:moveTo>
                    <a:pt x="0" y="0"/>
                  </a:moveTo>
                  <a:lnTo>
                    <a:pt x="146304" y="199516"/>
                  </a:lnTo>
                  <a:lnTo>
                    <a:pt x="245363" y="31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470778" y="2109724"/>
              <a:ext cx="245745" cy="200025"/>
            </a:xfrm>
            <a:custGeom>
              <a:avLst/>
              <a:gdLst/>
              <a:ahLst/>
              <a:cxnLst/>
              <a:rect l="l" t="t" r="r" b="b"/>
              <a:pathLst>
                <a:path w="245745" h="200025">
                  <a:moveTo>
                    <a:pt x="146304" y="199516"/>
                  </a:moveTo>
                  <a:lnTo>
                    <a:pt x="0" y="0"/>
                  </a:lnTo>
                  <a:lnTo>
                    <a:pt x="245363" y="31241"/>
                  </a:lnTo>
                  <a:lnTo>
                    <a:pt x="146304" y="1995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215" dirty="0"/>
              <a:t>Thank</a:t>
            </a:r>
            <a:r>
              <a:rPr spc="-430" dirty="0"/>
              <a:t> </a:t>
            </a:r>
            <a:r>
              <a:rPr spc="245" dirty="0"/>
              <a:t>you</a:t>
            </a:r>
            <a:r>
              <a:rPr spc="-430" dirty="0"/>
              <a:t> </a:t>
            </a:r>
            <a:r>
              <a:rPr spc="235" dirty="0"/>
              <a:t>for</a:t>
            </a:r>
            <a:r>
              <a:rPr spc="-434" dirty="0"/>
              <a:t> </a:t>
            </a:r>
            <a:r>
              <a:rPr spc="220" dirty="0"/>
              <a:t>listening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257" y="1917879"/>
            <a:ext cx="9951085" cy="38608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Gallop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1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through</a:t>
            </a:r>
            <a:r>
              <a:rPr kumimoji="0" sz="2800" b="0" i="0" u="none" strike="noStrike" kern="1200" cap="none" spc="-17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3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ReVeAL</a:t>
            </a:r>
            <a:r>
              <a:rPr kumimoji="0" sz="2800" b="0" i="0" u="none" strike="noStrike" kern="1200" cap="none" spc="-1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5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–</a:t>
            </a:r>
            <a:r>
              <a:rPr kumimoji="0" sz="2800" b="0" i="0" u="none" strike="noStrike" kern="1200" cap="none" spc="-1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more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details</a:t>
            </a:r>
            <a:r>
              <a:rPr kumimoji="0" sz="2800" b="0" i="0" u="none" strike="noStrike" kern="1200" cap="none" spc="-14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1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come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1077595" lvl="0" indent="-228600" algn="l" defTabSz="914400" rtl="0" eaLnBrk="1" fontAlgn="auto" latinLnBrk="0" hangingPunct="1">
              <a:lnSpc>
                <a:spcPts val="3020"/>
              </a:lnSpc>
              <a:spcBef>
                <a:spcPts val="10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We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really</a:t>
            </a:r>
            <a:r>
              <a:rPr kumimoji="0" sz="2800" b="0" i="0" u="none" strike="noStrike" kern="1200" cap="none" spc="-15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9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hope</a:t>
            </a:r>
            <a:r>
              <a:rPr kumimoji="0" sz="2800" b="0" i="0" u="none" strike="noStrike" kern="1200" cap="none" spc="-1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2800" b="0" i="0" u="none" strike="noStrike" kern="1200" cap="none" spc="-145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heavy" strike="noStrike" kern="1200" cap="none" spc="135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Trebuchet MS"/>
                <a:ea typeface="+mn-ea"/>
                <a:cs typeface="Trebuchet MS"/>
                <a:hlinkClick r:id="rId2"/>
              </a:rPr>
              <a:t>ReVeAL</a:t>
            </a:r>
            <a:r>
              <a:rPr kumimoji="0" sz="2800" b="0" i="0" u="heavy" strike="noStrike" kern="1200" cap="none" spc="-15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Trebuchet MS"/>
                <a:ea typeface="+mn-ea"/>
                <a:cs typeface="Trebuchet MS"/>
                <a:hlinkClick r:id="rId2"/>
              </a:rPr>
              <a:t> </a:t>
            </a:r>
            <a:r>
              <a:rPr kumimoji="0" sz="2800" b="0" i="0" u="heavy" strike="noStrike" kern="1200" cap="none" spc="-2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Trebuchet MS"/>
                <a:ea typeface="+mn-ea"/>
                <a:cs typeface="Trebuchet MS"/>
                <a:hlinkClick r:id="rId2"/>
              </a:rPr>
              <a:t>toolkit</a:t>
            </a:r>
            <a:r>
              <a:rPr kumimoji="0" sz="2800" b="0" i="0" u="none" strike="noStrike" kern="1200" cap="none" spc="-15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Tx/>
                <a:latin typeface="Trebuchet MS"/>
                <a:ea typeface="+mn-ea"/>
                <a:cs typeface="Trebuchet MS"/>
                <a:hlinkClick r:id="rId2"/>
              </a:rPr>
              <a:t> </a:t>
            </a: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will</a:t>
            </a:r>
            <a:r>
              <a:rPr kumimoji="0" sz="2800" b="0" i="0" u="none" strike="noStrike" kern="1200" cap="none" spc="-15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9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support</a:t>
            </a:r>
            <a:r>
              <a:rPr kumimoji="0" sz="2800" b="0" i="0" u="none" strike="noStrike" kern="1200" cap="none" spc="-1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3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you</a:t>
            </a:r>
            <a:r>
              <a:rPr kumimoji="0" sz="2800" b="0" i="0" u="none" strike="noStrike" kern="1200" cap="none" spc="-1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  </a:t>
            </a:r>
            <a:r>
              <a:rPr kumimoji="0" sz="2800" b="0" i="0" u="none" strike="noStrike" kern="1200" cap="none" spc="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developing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&amp;</a:t>
            </a:r>
            <a:r>
              <a:rPr kumimoji="0" sz="2800" b="0" i="0" u="none" strike="noStrike" kern="1200" cap="none" spc="-14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7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extending</a:t>
            </a:r>
            <a:r>
              <a:rPr kumimoji="0" sz="2800" b="0" i="0" u="none" strike="noStrike" kern="1200" cap="none" spc="-19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3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good</a:t>
            </a:r>
            <a:r>
              <a:rPr kumimoji="0" sz="2800" b="0" i="0" u="none" strike="noStrike" kern="1200" cap="none" spc="-1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practice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204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UVARs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5080" lvl="0" indent="-228600" algn="l" defTabSz="914400" rtl="0" eaLnBrk="1" fontAlgn="auto" latinLnBrk="0" hangingPunct="1">
              <a:lnSpc>
                <a:spcPts val="3040"/>
              </a:lnSpc>
              <a:spcBef>
                <a:spcPts val="9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We</a:t>
            </a:r>
            <a:r>
              <a:rPr kumimoji="0" sz="2800" b="0" i="0" u="none" strike="noStrike" kern="1200" cap="none" spc="-17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0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hope</a:t>
            </a:r>
            <a:r>
              <a:rPr kumimoji="0" sz="2800" b="0" i="0" u="none" strike="noStrike" kern="1200" cap="none" spc="-1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2800" b="0" i="0" u="none" strike="noStrike" kern="1200" cap="none" spc="-1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</a:t>
            </a:r>
            <a:r>
              <a:rPr kumimoji="0" sz="2800" b="0" i="0" u="none" strike="noStrike" kern="1200" cap="none" spc="-17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able</a:t>
            </a:r>
            <a:r>
              <a:rPr kumimoji="0" sz="2800" b="0" i="0" u="none" strike="noStrike" kern="1200" cap="none" spc="-1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3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2800" b="0" i="0" u="none" strike="noStrike" kern="1200" cap="none" spc="-17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9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support</a:t>
            </a:r>
            <a:r>
              <a:rPr kumimoji="0" sz="2800" b="0" i="0" u="none" strike="noStrike" kern="1200" cap="none" spc="-1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3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you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after</a:t>
            </a:r>
            <a:r>
              <a:rPr kumimoji="0" sz="2800" b="0" i="0" u="none" strike="noStrike" kern="1200" cap="none" spc="-14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November</a:t>
            </a:r>
            <a:r>
              <a:rPr kumimoji="0" sz="2800" b="0" i="0" u="none" strike="noStrike" kern="1200" cap="none" spc="-12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5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–</a:t>
            </a:r>
            <a:r>
              <a:rPr kumimoji="0" sz="2800" b="0" i="0" u="none" strike="noStrike" kern="1200" cap="none" spc="-1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0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watch  </a:t>
            </a:r>
            <a:r>
              <a:rPr kumimoji="0" sz="2800" b="0" i="0" u="none" strike="noStrike" kern="1200" cap="none" spc="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 </a:t>
            </a:r>
            <a:r>
              <a:rPr kumimoji="0" sz="2800" b="0" i="0" u="none" strike="noStrike" kern="1200" cap="none" spc="13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ReVeAL</a:t>
            </a:r>
            <a:r>
              <a:rPr kumimoji="0" sz="2800" b="0" i="0" u="none" strike="noStrike" kern="1200" cap="none" spc="-3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website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>
                <a:srgbClr val="009F50"/>
              </a:buClr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heavy" strike="noStrike" kern="1200" cap="none" spc="2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Trebuchet MS"/>
                <a:ea typeface="+mn-ea"/>
                <a:cs typeface="Trebuchet MS"/>
                <a:hlinkClick r:id="rId3"/>
              </a:rPr>
              <a:t>https://civitas-reveal.eu/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15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Lucy </a:t>
            </a:r>
            <a:r>
              <a:rPr kumimoji="0" sz="2800" b="0" i="0" u="none" strike="noStrike" kern="1200" cap="none" spc="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Sadler</a:t>
            </a:r>
            <a:r>
              <a:rPr kumimoji="0" sz="2800" b="0" i="0" u="none" strike="noStrike" kern="1200" cap="none" spc="-49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heavy" strike="noStrike" kern="1200" cap="none" spc="2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Trebuchet MS"/>
                <a:ea typeface="+mn-ea"/>
                <a:cs typeface="Trebuchet MS"/>
                <a:hlinkClick r:id="rId4"/>
              </a:rPr>
              <a:t>lucy.sadler@airqualitypolicy.eu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9559" y="3797300"/>
            <a:ext cx="2989579" cy="30454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BEFB284-1DC2-5B5B-73DE-ADDCE6D9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08" y="-158743"/>
            <a:ext cx="10515600" cy="1325563"/>
          </a:xfrm>
        </p:spPr>
        <p:txBody>
          <a:bodyPr/>
          <a:lstStyle/>
          <a:p>
            <a:r>
              <a:rPr lang="en-GB" dirty="0"/>
              <a:t>Deeper-dive into BBs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FF2FEB-72B8-8F02-5E45-A78DFD4FD70A}"/>
              </a:ext>
            </a:extLst>
          </p:cNvPr>
          <p:cNvSpPr txBox="1"/>
          <p:nvPr/>
        </p:nvSpPr>
        <p:spPr>
          <a:xfrm>
            <a:off x="1102846" y="5787682"/>
            <a:ext cx="516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A05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Each Measure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A05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field into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A05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categories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52BECA-7545-5F3E-71A9-50EEFC82B93A}"/>
              </a:ext>
            </a:extLst>
          </p:cNvPr>
          <p:cNvSpPr txBox="1"/>
          <p:nvPr/>
        </p:nvSpPr>
        <p:spPr>
          <a:xfrm>
            <a:off x="2404647" y="6297456"/>
            <a:ext cx="6450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A05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Each Category into separate building blocks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67290A-86CB-2683-337D-7977ED80E873}"/>
              </a:ext>
            </a:extLst>
          </p:cNvPr>
          <p:cNvGrpSpPr/>
          <p:nvPr/>
        </p:nvGrpSpPr>
        <p:grpSpPr>
          <a:xfrm>
            <a:off x="500343" y="797221"/>
            <a:ext cx="11691657" cy="4902519"/>
            <a:chOff x="1013593" y="1124370"/>
            <a:chExt cx="9812370" cy="41762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3AF4371-F765-3FE5-411C-1E8AF31FFDBA}"/>
                </a:ext>
              </a:extLst>
            </p:cNvPr>
            <p:cNvSpPr txBox="1"/>
            <p:nvPr/>
          </p:nvSpPr>
          <p:spPr>
            <a:xfrm>
              <a:off x="4742032" y="2630172"/>
              <a:ext cx="2769363" cy="2595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0990" marR="0" lvl="0" indent="-38099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Light" panose="02000604000000020004" pitchFamily="2" charset="-79"/>
                </a:rPr>
                <a:t>Speed reduction</a:t>
              </a:r>
            </a:p>
            <a:p>
              <a:pPr marL="380990" marR="0" lvl="0" indent="-38099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Light" panose="02000604000000020004" pitchFamily="2" charset="-79"/>
                </a:rPr>
                <a:t>Traffic filter </a:t>
              </a:r>
            </a:p>
            <a:p>
              <a:pPr marL="380990" marR="0" lvl="0" indent="-38099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Light" panose="02000604000000020004" pitchFamily="2" charset="-79"/>
                </a:rPr>
                <a:t>Reallocating parking space</a:t>
              </a:r>
            </a:p>
            <a:p>
              <a:pPr marL="380990" marR="0" lvl="0" indent="-38099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Light" panose="02000604000000020004" pitchFamily="2" charset="-79"/>
                </a:rPr>
                <a:t>Reallocating road space for pedestrians</a:t>
              </a:r>
            </a:p>
            <a:p>
              <a:pPr marL="380990" marR="0" lvl="0" indent="-38099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Light" panose="02000604000000020004" pitchFamily="2" charset="-79"/>
                </a:rPr>
                <a:t>Reallocation for cycling</a:t>
              </a:r>
            </a:p>
            <a:p>
              <a:pPr marL="380990" marR="0" lvl="0" indent="-38099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Light" panose="02000604000000020004" pitchFamily="2" charset="-79"/>
                </a:rPr>
                <a:t>Reallocation for public transport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BB77E9-380F-2BC9-5D00-3ED865742806}"/>
                </a:ext>
              </a:extLst>
            </p:cNvPr>
            <p:cNvSpPr txBox="1"/>
            <p:nvPr/>
          </p:nvSpPr>
          <p:spPr>
            <a:xfrm>
              <a:off x="8195885" y="2630172"/>
              <a:ext cx="2630078" cy="91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0990" marR="0" lvl="0" indent="-38099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Light" panose="02000604000000020004" pitchFamily="2" charset="-79"/>
                </a:rPr>
                <a:t>Road charges/tolls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Light" panose="02000604000000020004" pitchFamily="2" charset="-79"/>
                </a:rPr>
                <a:t>        e.g. Permit costs</a:t>
              </a:r>
            </a:p>
            <a:p>
              <a:pPr marL="380990" marR="0" lvl="0" indent="-38099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Light" panose="02000604000000020004" pitchFamily="2" charset="-79"/>
                </a:rPr>
                <a:t>Parking charges</a:t>
              </a:r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1109D771-2E8B-A51C-B190-72DFF72C7ADE}"/>
                </a:ext>
              </a:extLst>
            </p:cNvPr>
            <p:cNvSpPr txBox="1"/>
            <p:nvPr/>
          </p:nvSpPr>
          <p:spPr>
            <a:xfrm>
              <a:off x="1362030" y="2630172"/>
              <a:ext cx="2630079" cy="2035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189" marR="0" lvl="0" indent="-457189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Light" panose="02000604000000020004" pitchFamily="2" charset="-79"/>
                </a:rPr>
                <a:t>Regulation by emissions</a:t>
              </a:r>
            </a:p>
            <a:p>
              <a:pPr marL="457189" marR="0" lvl="0" indent="-457189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Light" panose="02000604000000020004" pitchFamily="2" charset="-79"/>
                </a:rPr>
                <a:t>Regulation by vehicle type/dimension</a:t>
              </a:r>
            </a:p>
            <a:p>
              <a:pPr marL="457189" marR="0" lvl="0" indent="-457189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Light" panose="02000604000000020004" pitchFamily="2" charset="-79"/>
                </a:rPr>
                <a:t>Regulation by trip purpose</a:t>
              </a:r>
            </a:p>
            <a:p>
              <a:pPr marL="457189" marR="0" lvl="0" indent="-457189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2133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Rubik Light" panose="02000604000000020004" pitchFamily="2" charset="-79"/>
                </a:rPr>
                <a:t>Regulation by permit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BF3CF62-43FB-1CEE-1357-7D1F7442B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2685" y="1124563"/>
              <a:ext cx="1460575" cy="142882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71D49CC-7AEB-BB7D-4082-1F13DA1D5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295" t="10363" r="20491" b="26520"/>
            <a:stretch/>
          </p:blipFill>
          <p:spPr>
            <a:xfrm>
              <a:off x="8533573" y="1125471"/>
              <a:ext cx="1350335" cy="134829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0CE093D-6CA2-FB19-B182-7A1CDA8DA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4977" y="1124370"/>
              <a:ext cx="1326617" cy="1256052"/>
            </a:xfrm>
            <a:prstGeom prst="rect">
              <a:avLst/>
            </a:prstGeom>
          </p:spPr>
        </p:pic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DC9690E8-A3C6-3135-0789-C5AA5230A037}"/>
                </a:ext>
              </a:extLst>
            </p:cNvPr>
            <p:cNvSpPr txBox="1"/>
            <p:nvPr/>
          </p:nvSpPr>
          <p:spPr>
            <a:xfrm rot="16200000">
              <a:off x="-666547" y="3233034"/>
              <a:ext cx="3747737" cy="387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Rubik" pitchFamily="2" charset="-79"/>
                  <a:ea typeface="+mn-ea"/>
                  <a:cs typeface="Rubik" pitchFamily="2" charset="-79"/>
                </a:rPr>
                <a:t>Regulatory Measures</a:t>
              </a:r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EA691FD9-3D87-79E2-E095-CE774E49CCF0}"/>
                </a:ext>
              </a:extLst>
            </p:cNvPr>
            <p:cNvSpPr txBox="1"/>
            <p:nvPr/>
          </p:nvSpPr>
          <p:spPr>
            <a:xfrm rot="16200000">
              <a:off x="6115373" y="3233032"/>
              <a:ext cx="3747734" cy="387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Rubik" pitchFamily="2" charset="-79"/>
                  <a:ea typeface="+mn-ea"/>
                  <a:cs typeface="Rubik" pitchFamily="2" charset="-79"/>
                </a:rPr>
                <a:t>Pricing Aspects</a:t>
              </a:r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65822CEE-0329-C198-D3A8-EFE6D1551C35}"/>
                </a:ext>
              </a:extLst>
            </p:cNvPr>
            <p:cNvSpPr txBox="1"/>
            <p:nvPr/>
          </p:nvSpPr>
          <p:spPr>
            <a:xfrm rot="16200000">
              <a:off x="2743984" y="3188010"/>
              <a:ext cx="3657694" cy="387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Rubik" pitchFamily="2" charset="-79"/>
                  <a:ea typeface="+mn-ea"/>
                  <a:cs typeface="Rubik" pitchFamily="2" charset="-79"/>
                </a:rPr>
                <a:t>Spatial Interventions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989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0903" y="1851977"/>
            <a:ext cx="2590800" cy="202818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3879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195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Regulatory  </a:t>
            </a:r>
            <a:r>
              <a:rPr kumimoji="0" sz="3600" b="1" i="0" u="none" strike="noStrike" kern="1200" cap="none" spc="225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measures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227329" lvl="0" indent="0" algn="l" defTabSz="914400" rtl="0" eaLnBrk="1" fontAlgn="auto" latinLnBrk="0" hangingPunct="1">
              <a:lnSpc>
                <a:spcPct val="90300"/>
              </a:lnSpc>
              <a:spcBef>
                <a:spcPts val="1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13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Ban</a:t>
            </a:r>
            <a:r>
              <a:rPr kumimoji="0" sz="1800" b="1" i="0" u="none" strike="noStrike" kern="1200" cap="none" spc="-18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7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</a:t>
            </a:r>
            <a:r>
              <a:rPr kumimoji="0" sz="1800" b="1" i="0" u="none" strike="noStrike" kern="1200" cap="none" spc="-19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9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conditions</a:t>
            </a:r>
            <a:r>
              <a:rPr kumimoji="0" sz="1800" b="1" i="0" u="none" strike="noStrike" kern="1200" cap="none" spc="-19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9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  </a:t>
            </a:r>
            <a:r>
              <a:rPr kumimoji="0" sz="1800" b="1" i="0" u="none" strike="noStrike" kern="1200" cap="none" spc="7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certain </a:t>
            </a:r>
            <a:r>
              <a:rPr kumimoji="0" sz="1800" b="1" i="0" u="none" strike="noStrike" kern="1200" cap="none" spc="8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vehicles  </a:t>
            </a:r>
            <a:r>
              <a:rPr kumimoji="0" sz="1800" b="1" i="0" u="none" strike="noStrike" kern="1200" cap="none" spc="8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entering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23940" y="965199"/>
            <a:ext cx="5181600" cy="5173980"/>
          </a:xfrm>
          <a:custGeom>
            <a:avLst/>
            <a:gdLst/>
            <a:ahLst/>
            <a:cxnLst/>
            <a:rect l="l" t="t" r="r" b="b"/>
            <a:pathLst>
              <a:path w="5181600" h="5173980">
                <a:moveTo>
                  <a:pt x="5181600" y="189738"/>
                </a:moveTo>
                <a:lnTo>
                  <a:pt x="5174818" y="139306"/>
                </a:lnTo>
                <a:lnTo>
                  <a:pt x="5155692" y="93992"/>
                </a:lnTo>
                <a:lnTo>
                  <a:pt x="5126012" y="55587"/>
                </a:lnTo>
                <a:lnTo>
                  <a:pt x="5087620" y="25908"/>
                </a:lnTo>
                <a:lnTo>
                  <a:pt x="5042293" y="6781"/>
                </a:lnTo>
                <a:lnTo>
                  <a:pt x="4991862" y="0"/>
                </a:lnTo>
                <a:lnTo>
                  <a:pt x="189738" y="0"/>
                </a:lnTo>
                <a:lnTo>
                  <a:pt x="139293" y="6781"/>
                </a:lnTo>
                <a:lnTo>
                  <a:pt x="93980" y="25908"/>
                </a:lnTo>
                <a:lnTo>
                  <a:pt x="55575" y="55587"/>
                </a:lnTo>
                <a:lnTo>
                  <a:pt x="25908" y="93980"/>
                </a:lnTo>
                <a:lnTo>
                  <a:pt x="6769" y="139306"/>
                </a:lnTo>
                <a:lnTo>
                  <a:pt x="0" y="189738"/>
                </a:lnTo>
                <a:lnTo>
                  <a:pt x="0" y="4984305"/>
                </a:lnTo>
                <a:lnTo>
                  <a:pt x="6769" y="5034737"/>
                </a:lnTo>
                <a:lnTo>
                  <a:pt x="25895" y="5080038"/>
                </a:lnTo>
                <a:lnTo>
                  <a:pt x="55575" y="5118430"/>
                </a:lnTo>
                <a:lnTo>
                  <a:pt x="93967" y="5148084"/>
                </a:lnTo>
                <a:lnTo>
                  <a:pt x="139293" y="5167211"/>
                </a:lnTo>
                <a:lnTo>
                  <a:pt x="189738" y="5173980"/>
                </a:lnTo>
                <a:lnTo>
                  <a:pt x="4991862" y="5173980"/>
                </a:lnTo>
                <a:lnTo>
                  <a:pt x="5042293" y="5167211"/>
                </a:lnTo>
                <a:lnTo>
                  <a:pt x="5087607" y="5148084"/>
                </a:lnTo>
                <a:lnTo>
                  <a:pt x="5126012" y="5118430"/>
                </a:lnTo>
                <a:lnTo>
                  <a:pt x="5155692" y="5080038"/>
                </a:lnTo>
                <a:lnTo>
                  <a:pt x="5174818" y="5034737"/>
                </a:lnTo>
                <a:lnTo>
                  <a:pt x="5181600" y="4984305"/>
                </a:lnTo>
                <a:lnTo>
                  <a:pt x="5181600" y="18973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0846" y="1043304"/>
            <a:ext cx="24993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80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Regulation</a:t>
            </a:r>
            <a:r>
              <a:rPr kumimoji="0" sz="1600" b="1" i="0" u="none" strike="noStrike" kern="1200" cap="none" spc="-165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95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by</a:t>
            </a:r>
            <a:r>
              <a:rPr kumimoji="0" sz="1600" b="1" i="0" u="none" strike="noStrike" kern="1200" cap="none" spc="-175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95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emissions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D4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Euro</a:t>
            </a:r>
            <a:r>
              <a:rPr kumimoji="0" sz="1600" b="0" i="0" u="none" strike="noStrike" kern="1200" cap="none" spc="-1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standard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D4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Zero 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emission</a:t>
            </a:r>
            <a:r>
              <a:rPr kumimoji="0" sz="1600" b="0" i="0" u="none" strike="noStrike" kern="1200" cap="none" spc="-24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vehicles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0846" y="2019046"/>
            <a:ext cx="47745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80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Regulation</a:t>
            </a:r>
            <a:r>
              <a:rPr kumimoji="0" sz="1600" b="1" i="0" u="none" strike="noStrike" kern="1200" cap="none" spc="-150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95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by</a:t>
            </a:r>
            <a:r>
              <a:rPr kumimoji="0" sz="1600" b="1" i="0" u="none" strike="noStrike" kern="1200" cap="none" spc="-165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50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vehicle</a:t>
            </a:r>
            <a:r>
              <a:rPr kumimoji="0" sz="1600" b="1" i="0" u="none" strike="noStrike" kern="1200" cap="none" spc="-125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85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type/dimension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D4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Vehicle</a:t>
            </a:r>
            <a:r>
              <a:rPr kumimoji="0" sz="1600" b="0" i="0" u="none" strike="noStrike" kern="1200" cap="none" spc="-8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type</a:t>
            </a:r>
            <a:r>
              <a:rPr kumimoji="0" sz="1600" b="0" i="0" u="none" strike="noStrike" kern="1200" cap="none" spc="-9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(e.g.,</a:t>
            </a:r>
            <a:r>
              <a:rPr kumimoji="0" sz="1600" b="0" i="0" u="none" strike="noStrike" kern="1200" cap="none" spc="-9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HDV/LDV,</a:t>
            </a:r>
            <a:r>
              <a:rPr kumimoji="0" sz="1600" b="0" i="0" u="none" strike="noStrike" kern="1200" cap="none" spc="-8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car,</a:t>
            </a:r>
            <a:r>
              <a:rPr kumimoji="0" sz="1600" b="0" i="0" u="none" strike="noStrike" kern="1200" cap="none" spc="-10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lorry,</a:t>
            </a:r>
            <a:r>
              <a:rPr kumimoji="0" sz="1600" b="0" i="0" u="none" strike="noStrike" kern="1200" cap="none" spc="-10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diesel,</a:t>
            </a:r>
            <a:r>
              <a:rPr kumimoji="0" sz="1600" b="0" i="0" u="none" strike="noStrike" kern="1200" cap="none" spc="-9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all)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D4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Dimensions</a:t>
            </a:r>
            <a:r>
              <a:rPr kumimoji="0" sz="1600" b="0" i="0" u="none" strike="noStrike" kern="1200" cap="none" spc="-3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(e.g.,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weight,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length,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width)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0846" y="2994342"/>
            <a:ext cx="481901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80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Regulation</a:t>
            </a:r>
            <a:r>
              <a:rPr kumimoji="0" sz="1600" b="1" i="0" u="none" strike="noStrike" kern="1200" cap="none" spc="-145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95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by</a:t>
            </a:r>
            <a:r>
              <a:rPr kumimoji="0" sz="1600" b="1" i="0" u="none" strike="noStrike" kern="1200" cap="none" spc="-165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60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trip</a:t>
            </a:r>
            <a:r>
              <a:rPr kumimoji="0" sz="1600" b="1" i="0" u="none" strike="noStrike" kern="1200" cap="none" spc="-150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90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purpose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7ABD4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Delivery 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1600" b="0" i="0" u="none" strike="noStrike" kern="1200" cap="none" spc="-19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logistics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D4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Through</a:t>
            </a:r>
            <a:r>
              <a:rPr kumimoji="0" sz="1600" b="0" i="0" u="none" strike="noStrike" kern="1200" cap="none" spc="-1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traffic</a:t>
            </a:r>
            <a:r>
              <a:rPr kumimoji="0" sz="1600" b="0" i="0" u="none" strike="noStrike" kern="1200" cap="none" spc="-1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ban</a:t>
            </a:r>
            <a:r>
              <a:rPr kumimoji="0" sz="1600" b="0" i="0" u="none" strike="noStrike" kern="1200" cap="none" spc="-1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(e.g.,</a:t>
            </a:r>
            <a:r>
              <a:rPr kumimoji="0" sz="1600" b="0" i="0" u="none" strike="noStrike" kern="1200" cap="none" spc="-10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9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access</a:t>
            </a:r>
            <a:r>
              <a:rPr kumimoji="0" sz="1600" b="0" i="0" u="none" strike="noStrike" kern="1200" cap="none" spc="-1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1600" b="0" i="0" u="none" strike="noStrike" kern="1200" cap="none" spc="-10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residents</a:t>
            </a:r>
            <a:r>
              <a:rPr kumimoji="0" sz="1600" b="0" i="0" u="none" strike="noStrike" kern="1200" cap="none" spc="-10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specific </a:t>
            </a:r>
            <a:r>
              <a:rPr kumimoji="0" sz="1600" b="0" i="0" u="none" strike="noStrike" kern="1200" cap="none" spc="8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users</a:t>
            </a:r>
            <a:r>
              <a:rPr kumimoji="0" sz="1600" b="0" i="0" u="none" strike="noStrike" kern="1200" cap="none" spc="-27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only)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0846" y="4214495"/>
            <a:ext cx="4659630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80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Regulation</a:t>
            </a:r>
            <a:r>
              <a:rPr kumimoji="0" sz="1600" b="1" i="0" u="none" strike="noStrike" kern="1200" cap="none" spc="-150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95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by</a:t>
            </a:r>
            <a:r>
              <a:rPr kumimoji="0" sz="1600" b="1" i="0" u="none" strike="noStrike" kern="1200" cap="none" spc="-165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60" normalizeH="0" baseline="0" noProof="0" dirty="0">
                <a:ln>
                  <a:noFill/>
                </a:ln>
                <a:solidFill>
                  <a:srgbClr val="6FAC46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permit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C46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Permit to</a:t>
            </a:r>
            <a:r>
              <a:rPr kumimoji="0" sz="1600" b="0" i="0" u="none" strike="noStrike" kern="1200" cap="none" spc="-19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travel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C46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Parking</a:t>
            </a:r>
            <a:r>
              <a:rPr kumimoji="0" sz="1600" b="0" i="0" u="none" strike="noStrike" kern="1200" cap="none" spc="-8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permit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508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BD4D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Planning</a:t>
            </a:r>
            <a:r>
              <a:rPr kumimoji="0" sz="1600" b="0" i="0" u="none" strike="noStrike" kern="1200" cap="none" spc="-8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permit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conditions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(e.g.,</a:t>
            </a:r>
            <a:r>
              <a:rPr kumimoji="0" sz="1600" b="0" i="0" u="none" strike="noStrike" kern="1200" cap="none" spc="-12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permit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build  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car 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park 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space, 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requirement to </a:t>
            </a:r>
            <a:r>
              <a:rPr kumimoji="0" sz="1600" b="0" i="0" u="none" strike="noStrike" kern="1200" cap="none" spc="9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use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certain  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construction 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vehicles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 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support 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sustainable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mobility)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34726" y="938036"/>
            <a:ext cx="922719" cy="880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27400" y="3903979"/>
            <a:ext cx="258826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9379" y="4175759"/>
            <a:ext cx="2674620" cy="1963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1385" y="6565265"/>
            <a:ext cx="1348105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Photos</a:t>
            </a:r>
            <a:r>
              <a:rPr kumimoji="0" sz="14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Jerusalem</a:t>
            </a: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4562" y="2142490"/>
            <a:ext cx="3171190" cy="20681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lvl="0" indent="815340" algn="l" defTabSz="914400" rtl="0" eaLnBrk="1" fontAlgn="auto" latinLnBrk="0" hangingPunct="1">
              <a:lnSpc>
                <a:spcPts val="39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2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Spatial  </a:t>
            </a:r>
            <a:r>
              <a:rPr kumimoji="0" sz="3600" b="1" i="0" u="none" strike="noStrike" kern="1200" cap="none" spc="5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sz="3600" b="1" i="0" u="none" strike="noStrike" kern="1200" cap="none" spc="9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</a:t>
            </a:r>
            <a:r>
              <a:rPr kumimoji="0" sz="3600" b="1" i="0" u="none" strike="noStrike" kern="1200" cap="none" spc="14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</a:t>
            </a:r>
            <a:r>
              <a:rPr kumimoji="0" sz="3600" b="1" i="0" u="none" strike="noStrike" kern="1200" cap="none" spc="19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3600" b="1" i="0" u="none" strike="noStrike" kern="1200" cap="none" spc="16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rve</a:t>
            </a:r>
            <a:r>
              <a:rPr kumimoji="0" sz="3600" b="1" i="0" u="none" strike="noStrike" kern="1200" cap="none" spc="16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</a:t>
            </a:r>
            <a:r>
              <a:rPr kumimoji="0" sz="3600" b="1" i="0" u="none" strike="noStrike" kern="1200" cap="none" spc="14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</a:t>
            </a:r>
            <a:r>
              <a:rPr kumimoji="0" sz="3600" b="1" i="0" u="none" strike="noStrike" kern="1200" cap="none" spc="9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sz="3600" b="1" i="0" u="none" strike="noStrike" kern="1200" cap="none" spc="27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ons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83540" marR="98425" lvl="0" indent="-173355" algn="l" defTabSz="914400" rtl="0" eaLnBrk="1" fontAlgn="auto" latinLnBrk="0" hangingPunct="1">
              <a:lnSpc>
                <a:spcPct val="89900"/>
              </a:lnSpc>
              <a:spcBef>
                <a:spcPts val="19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10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Physical</a:t>
            </a:r>
            <a:r>
              <a:rPr kumimoji="0" sz="1800" b="1" i="0" u="none" strike="noStrike" kern="1200" cap="none" spc="-17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13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changes</a:t>
            </a:r>
            <a:r>
              <a:rPr kumimoji="0" sz="1800" b="1" i="0" u="none" strike="noStrike" kern="1200" cap="none" spc="-18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1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1800" b="1" i="0" u="none" strike="noStrike" kern="1200" cap="none" spc="-2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9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take  </a:t>
            </a:r>
            <a:r>
              <a:rPr kumimoji="0" sz="1800" b="1" i="0" u="none" strike="noStrike" kern="1200" cap="none" spc="114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space </a:t>
            </a:r>
            <a:r>
              <a:rPr kumimoji="0" sz="1800" b="1" i="0" u="none" strike="noStrike" kern="1200" cap="none" spc="9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from </a:t>
            </a:r>
            <a:r>
              <a:rPr kumimoji="0" sz="1800" b="1" i="0" u="none" strike="noStrike" kern="1200" cap="none" spc="8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motorised  </a:t>
            </a:r>
            <a:r>
              <a:rPr kumimoji="0" sz="1800" b="1" i="0" u="none" strike="noStrike" kern="1200" cap="none" spc="8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vehicles</a:t>
            </a:r>
            <a:r>
              <a:rPr kumimoji="0" sz="1800" b="1" i="0" u="none" strike="noStrike" kern="1200" cap="none" spc="-19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9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1800" b="1" i="0" u="none" strike="noStrike" kern="1200" cap="none" spc="-16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8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other</a:t>
            </a:r>
            <a:r>
              <a:rPr kumimoji="0" sz="1800" b="1" i="0" u="none" strike="noStrike" kern="1200" cap="none" spc="-20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1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use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6360" y="411479"/>
            <a:ext cx="6253480" cy="6337300"/>
          </a:xfrm>
          <a:custGeom>
            <a:avLst/>
            <a:gdLst/>
            <a:ahLst/>
            <a:cxnLst/>
            <a:rect l="l" t="t" r="r" b="b"/>
            <a:pathLst>
              <a:path w="6253480" h="6337300">
                <a:moveTo>
                  <a:pt x="6253480" y="229235"/>
                </a:moveTo>
                <a:lnTo>
                  <a:pt x="6248819" y="183032"/>
                </a:lnTo>
                <a:lnTo>
                  <a:pt x="6235458" y="140004"/>
                </a:lnTo>
                <a:lnTo>
                  <a:pt x="6214326" y="101066"/>
                </a:lnTo>
                <a:lnTo>
                  <a:pt x="6186335" y="67144"/>
                </a:lnTo>
                <a:lnTo>
                  <a:pt x="6152413" y="39154"/>
                </a:lnTo>
                <a:lnTo>
                  <a:pt x="6113475" y="18021"/>
                </a:lnTo>
                <a:lnTo>
                  <a:pt x="6070447" y="4660"/>
                </a:lnTo>
                <a:lnTo>
                  <a:pt x="6024245" y="0"/>
                </a:lnTo>
                <a:lnTo>
                  <a:pt x="229235" y="0"/>
                </a:lnTo>
                <a:lnTo>
                  <a:pt x="183019" y="4660"/>
                </a:lnTo>
                <a:lnTo>
                  <a:pt x="139992" y="18021"/>
                </a:lnTo>
                <a:lnTo>
                  <a:pt x="101053" y="39154"/>
                </a:lnTo>
                <a:lnTo>
                  <a:pt x="67132" y="67144"/>
                </a:lnTo>
                <a:lnTo>
                  <a:pt x="39141" y="101066"/>
                </a:lnTo>
                <a:lnTo>
                  <a:pt x="18008" y="140004"/>
                </a:lnTo>
                <a:lnTo>
                  <a:pt x="4648" y="183032"/>
                </a:lnTo>
                <a:lnTo>
                  <a:pt x="0" y="229235"/>
                </a:lnTo>
                <a:lnTo>
                  <a:pt x="0" y="6108039"/>
                </a:lnTo>
                <a:lnTo>
                  <a:pt x="4648" y="6154255"/>
                </a:lnTo>
                <a:lnTo>
                  <a:pt x="18008" y="6197282"/>
                </a:lnTo>
                <a:lnTo>
                  <a:pt x="39141" y="6236233"/>
                </a:lnTo>
                <a:lnTo>
                  <a:pt x="67132" y="6270155"/>
                </a:lnTo>
                <a:lnTo>
                  <a:pt x="101053" y="6298158"/>
                </a:lnTo>
                <a:lnTo>
                  <a:pt x="139992" y="6319291"/>
                </a:lnTo>
                <a:lnTo>
                  <a:pt x="183019" y="6332652"/>
                </a:lnTo>
                <a:lnTo>
                  <a:pt x="229235" y="6337300"/>
                </a:lnTo>
                <a:lnTo>
                  <a:pt x="6024245" y="6337300"/>
                </a:lnTo>
                <a:lnTo>
                  <a:pt x="6070447" y="6332652"/>
                </a:lnTo>
                <a:lnTo>
                  <a:pt x="6113475" y="6319291"/>
                </a:lnTo>
                <a:lnTo>
                  <a:pt x="6152413" y="6298158"/>
                </a:lnTo>
                <a:lnTo>
                  <a:pt x="6186335" y="6270155"/>
                </a:lnTo>
                <a:lnTo>
                  <a:pt x="6214326" y="6236233"/>
                </a:lnTo>
                <a:lnTo>
                  <a:pt x="6235458" y="6197282"/>
                </a:lnTo>
                <a:lnTo>
                  <a:pt x="6248819" y="6154255"/>
                </a:lnTo>
                <a:lnTo>
                  <a:pt x="6253480" y="6108039"/>
                </a:lnTo>
                <a:lnTo>
                  <a:pt x="6253480" y="22923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4696" y="516890"/>
            <a:ext cx="44958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9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Speed</a:t>
            </a:r>
            <a:r>
              <a:rPr kumimoji="0" sz="1600" b="1" i="0" u="none" strike="noStrike" kern="1200" cap="none" spc="-18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7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reduction</a:t>
            </a:r>
            <a:r>
              <a:rPr kumimoji="0" sz="1600" b="1" i="0" u="none" strike="noStrike" kern="1200" cap="none" spc="-16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9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by</a:t>
            </a:r>
            <a:r>
              <a:rPr kumimoji="0" sz="1600" b="1" i="0" u="none" strike="noStrike" kern="1200" cap="none" spc="-1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1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design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7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Traffic</a:t>
            </a:r>
            <a:r>
              <a:rPr kumimoji="0" sz="1600" b="1" i="0" u="none" strike="noStrike" kern="1200" cap="none" spc="-16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filter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300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Recirculation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traffic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(e.g.,</a:t>
            </a:r>
            <a:r>
              <a:rPr kumimoji="0" sz="1600" b="0" i="0" u="none" strike="noStrike" kern="1200" cap="none" spc="-9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8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one-way</a:t>
            </a:r>
            <a:r>
              <a:rPr kumimoji="0" sz="1600" b="0" i="0" u="none" strike="noStrike" kern="1200" cap="none" spc="-12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streets)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300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Road</a:t>
            </a:r>
            <a:r>
              <a:rPr kumimoji="0" sz="1600" b="0" i="0" u="none" strike="noStrike" kern="1200" cap="none" spc="-10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block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Capacity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restraint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4696" y="2224404"/>
            <a:ext cx="302641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7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Reallocating </a:t>
            </a:r>
            <a:r>
              <a:rPr kumimoji="0" sz="1600" b="1" i="0" u="none" strike="noStrike" kern="1200" cap="none" spc="8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parking</a:t>
            </a:r>
            <a:r>
              <a:rPr kumimoji="0" sz="1600" b="1" i="0" u="none" strike="noStrike" kern="1200" cap="none" spc="-34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10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space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Parklet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Drop-off</a:t>
            </a:r>
            <a:r>
              <a:rPr kumimoji="0" sz="1600" b="0" i="0" u="none" strike="noStrike" kern="1200" cap="none" spc="-15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zone</a:t>
            </a:r>
            <a:r>
              <a:rPr kumimoji="0" sz="1600" b="0" i="0" u="none" strike="noStrike" kern="1200" cap="none" spc="-114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shared</a:t>
            </a:r>
            <a:r>
              <a:rPr kumimoji="0" sz="1600" b="0" i="0" u="none" strike="noStrike" kern="1200" cap="none" spc="-13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mobility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300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Logistics bay</a:t>
            </a:r>
            <a:r>
              <a:rPr kumimoji="0" sz="1600" b="0" i="0" u="none" strike="noStrike" kern="1200" cap="none" spc="-29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(mini-hub)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Kiss&amp;Ride 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(e.g.,</a:t>
            </a:r>
            <a:r>
              <a:rPr kumimoji="0" sz="1600" b="0" i="0" u="none" strike="noStrike" kern="1200" cap="none" spc="-23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school)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4696" y="3688079"/>
            <a:ext cx="577151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7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Reallocating</a:t>
            </a:r>
            <a:r>
              <a:rPr kumimoji="0" sz="1600" b="1" i="0" u="none" strike="noStrike" kern="1200" cap="none" spc="-10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7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road</a:t>
            </a:r>
            <a:r>
              <a:rPr kumimoji="0" sz="1600" b="1" i="0" u="none" strike="noStrike" kern="1200" cap="none" spc="-14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10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space</a:t>
            </a:r>
            <a:r>
              <a:rPr kumimoji="0" sz="1600" b="1" i="0" u="none" strike="noStrike" kern="1200" cap="none" spc="-16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8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1600" b="1" i="0" u="none" strike="noStrike" kern="1200" cap="none" spc="-14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7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pedestrian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Widen</a:t>
            </a:r>
            <a:r>
              <a:rPr kumimoji="0" sz="1600" b="0" i="0" u="none" strike="noStrike" kern="1200" cap="none" spc="-114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pavement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4785" marR="508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300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Pedestrian</a:t>
            </a:r>
            <a:r>
              <a:rPr kumimoji="0" sz="1600" b="0" i="0" u="none" strike="noStrike" kern="1200" cap="none" spc="-114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priority</a:t>
            </a:r>
            <a:r>
              <a:rPr kumimoji="0" sz="1600" b="0" i="0" u="none" strike="noStrike" kern="1200" cap="none" spc="-8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street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zone</a:t>
            </a:r>
            <a:r>
              <a:rPr kumimoji="0" sz="1600" b="0" i="0" u="none" strike="noStrike" kern="1200" cap="none" spc="-10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(e.g.,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mixed</a:t>
            </a:r>
            <a:r>
              <a:rPr kumimoji="0" sz="1600" b="0" i="0" u="none" strike="noStrike" kern="1200" cap="none" spc="-9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8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used</a:t>
            </a:r>
            <a:r>
              <a:rPr kumimoji="0" sz="1600" b="0" i="0" u="none" strike="noStrike" kern="1200" cap="none" spc="-9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cycling- 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pedestrian, 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residents 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vs. other 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groups, 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temporal  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pedestrian</a:t>
            </a:r>
            <a:r>
              <a:rPr kumimoji="0" sz="1600" b="0" i="0" u="none" strike="noStrike" kern="1200" cap="none" spc="-114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streets,</a:t>
            </a:r>
            <a:r>
              <a:rPr kumimoji="0" sz="1600" b="0" i="0" u="none" strike="noStrike" kern="1200" cap="none" spc="-10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woonerf</a:t>
            </a:r>
            <a:r>
              <a:rPr kumimoji="0" sz="1600" b="0" i="0" u="none" strike="noStrike" kern="1200" cap="none" spc="-1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car-free</a:t>
            </a:r>
            <a:r>
              <a:rPr kumimoji="0" sz="1600" b="0" i="0" u="none" strike="noStrike" kern="1200" cap="none" spc="-114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school</a:t>
            </a:r>
            <a:r>
              <a:rPr kumimoji="0" sz="1600" b="0" i="0" u="none" strike="noStrike" kern="1200" cap="none" spc="-13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area)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4696" y="5151183"/>
            <a:ext cx="36010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7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Reallocating</a:t>
            </a:r>
            <a:r>
              <a:rPr kumimoji="0" sz="1600" b="1" i="0" u="none" strike="noStrike" kern="1200" cap="none" spc="-114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7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road</a:t>
            </a:r>
            <a:r>
              <a:rPr kumimoji="0" sz="1600" b="1" i="0" u="none" strike="noStrike" kern="1200" cap="none" spc="-14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10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space</a:t>
            </a:r>
            <a:r>
              <a:rPr kumimoji="0" sz="1600" b="1" i="0" u="none" strike="noStrike" kern="1200" cap="none" spc="-16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8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1600" b="1" i="0" u="none" strike="noStrike" kern="1200" cap="none" spc="-1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8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cycling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27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Cycle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lane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300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Cycling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street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4696" y="6127432"/>
            <a:ext cx="45275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7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Reallocating</a:t>
            </a:r>
            <a:r>
              <a:rPr kumimoji="0" sz="1600" b="1" i="0" u="none" strike="noStrike" kern="1200" cap="none" spc="-10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7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road</a:t>
            </a:r>
            <a:r>
              <a:rPr kumimoji="0" sz="1600" b="1" i="0" u="none" strike="noStrike" kern="1200" cap="none" spc="-1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10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space</a:t>
            </a:r>
            <a:r>
              <a:rPr kumimoji="0" sz="1600" b="1" i="0" u="none" strike="noStrike" kern="1200" cap="none" spc="-16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8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1600" b="1" i="0" u="none" strike="noStrike" kern="1200" cap="none" spc="-15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5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public</a:t>
            </a:r>
            <a:r>
              <a:rPr kumimoji="0" sz="1600" b="1" i="0" u="none" strike="noStrike" kern="1200" cap="none" spc="-18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1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transport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27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Char char="•"/>
              <a:tabLst>
                <a:tab pos="185420" algn="l"/>
              </a:tabLst>
              <a:defRPr/>
            </a:pP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Bus/Tram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priority</a:t>
            </a:r>
            <a:r>
              <a:rPr kumimoji="0" sz="1600" b="0" i="0" u="none" strike="noStrike" kern="1200" cap="none" spc="-25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lane/street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17163" y="883585"/>
            <a:ext cx="1098697" cy="1114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7000" y="4582159"/>
            <a:ext cx="2291080" cy="1536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75000" y="4582159"/>
            <a:ext cx="1605279" cy="2065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2437" y="6455727"/>
            <a:ext cx="1442085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Photos </a:t>
            </a:r>
            <a:r>
              <a:rPr kumimoji="0" sz="14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©</a:t>
            </a:r>
            <a:r>
              <a:rPr kumimoji="0" sz="14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Bielefeld</a:t>
            </a: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3594" y="2185415"/>
            <a:ext cx="2028825" cy="202755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01600" marR="88900" lvl="0" indent="-3810" algn="ctr" defTabSz="914400" rtl="0" eaLnBrk="1" fontAlgn="auto" latinLnBrk="0" hangingPunct="1">
              <a:lnSpc>
                <a:spcPts val="3879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19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Pricing  </a:t>
            </a:r>
            <a:r>
              <a:rPr kumimoji="0" sz="3600" b="1" i="0" u="none" strike="noStrike" kern="1200" cap="none" spc="22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asp</a:t>
            </a:r>
            <a:r>
              <a:rPr kumimoji="0" sz="3600" b="1" i="0" u="none" strike="noStrike" kern="1200" cap="none" spc="23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3600" b="1" i="0" u="none" strike="noStrike" kern="1200" cap="none" spc="34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cts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5080" lvl="0" indent="3175" algn="ctr" defTabSz="914400" rtl="0" eaLnBrk="1" fontAlgn="auto" latinLnBrk="0" hangingPunct="1">
              <a:lnSpc>
                <a:spcPct val="90300"/>
              </a:lnSpc>
              <a:spcBef>
                <a:spcPts val="16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1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Payment</a:t>
            </a:r>
            <a:r>
              <a:rPr kumimoji="0" sz="1800" b="1" i="0" u="none" strike="noStrike" kern="1200" cap="none" spc="-25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13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aspects  </a:t>
            </a:r>
            <a:r>
              <a:rPr kumimoji="0" sz="1800" b="1" i="0" u="none" strike="noStrike" kern="1200" cap="none" spc="6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related</a:t>
            </a:r>
            <a:r>
              <a:rPr kumimoji="0" sz="1800" b="1" i="0" u="none" strike="noStrike" kern="1200" cap="none" spc="-2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1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1800" b="1" i="0" u="none" strike="noStrike" kern="1200" cap="none" spc="-2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6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vehicle  </a:t>
            </a:r>
            <a:r>
              <a:rPr kumimoji="0" sz="1800" b="1" i="0" u="none" strike="noStrike" kern="1200" cap="none" spc="14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access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80380" y="1051559"/>
            <a:ext cx="5364480" cy="5527040"/>
          </a:xfrm>
          <a:custGeom>
            <a:avLst/>
            <a:gdLst/>
            <a:ahLst/>
            <a:cxnLst/>
            <a:rect l="l" t="t" r="r" b="b"/>
            <a:pathLst>
              <a:path w="5364480" h="5527040">
                <a:moveTo>
                  <a:pt x="5364480" y="196723"/>
                </a:moveTo>
                <a:lnTo>
                  <a:pt x="5359285" y="151599"/>
                </a:lnTo>
                <a:lnTo>
                  <a:pt x="5344490" y="110185"/>
                </a:lnTo>
                <a:lnTo>
                  <a:pt x="5321274" y="73660"/>
                </a:lnTo>
                <a:lnTo>
                  <a:pt x="5290820" y="43205"/>
                </a:lnTo>
                <a:lnTo>
                  <a:pt x="5254295" y="19989"/>
                </a:lnTo>
                <a:lnTo>
                  <a:pt x="5212880" y="5194"/>
                </a:lnTo>
                <a:lnTo>
                  <a:pt x="5167757" y="0"/>
                </a:lnTo>
                <a:lnTo>
                  <a:pt x="196723" y="0"/>
                </a:lnTo>
                <a:lnTo>
                  <a:pt x="151587" y="5194"/>
                </a:lnTo>
                <a:lnTo>
                  <a:pt x="110172" y="19989"/>
                </a:lnTo>
                <a:lnTo>
                  <a:pt x="73647" y="43205"/>
                </a:lnTo>
                <a:lnTo>
                  <a:pt x="43192" y="73660"/>
                </a:lnTo>
                <a:lnTo>
                  <a:pt x="19977" y="110185"/>
                </a:lnTo>
                <a:lnTo>
                  <a:pt x="5181" y="151599"/>
                </a:lnTo>
                <a:lnTo>
                  <a:pt x="0" y="196723"/>
                </a:lnTo>
                <a:lnTo>
                  <a:pt x="0" y="5330380"/>
                </a:lnTo>
                <a:lnTo>
                  <a:pt x="5181" y="5375478"/>
                </a:lnTo>
                <a:lnTo>
                  <a:pt x="19977" y="5416867"/>
                </a:lnTo>
                <a:lnTo>
                  <a:pt x="43192" y="5453392"/>
                </a:lnTo>
                <a:lnTo>
                  <a:pt x="73647" y="5483847"/>
                </a:lnTo>
                <a:lnTo>
                  <a:pt x="110172" y="5507063"/>
                </a:lnTo>
                <a:lnTo>
                  <a:pt x="151587" y="5521858"/>
                </a:lnTo>
                <a:lnTo>
                  <a:pt x="196723" y="5527040"/>
                </a:lnTo>
                <a:lnTo>
                  <a:pt x="5167757" y="5527040"/>
                </a:lnTo>
                <a:lnTo>
                  <a:pt x="5212880" y="5521858"/>
                </a:lnTo>
                <a:lnTo>
                  <a:pt x="5254295" y="5507063"/>
                </a:lnTo>
                <a:lnTo>
                  <a:pt x="5290820" y="5483847"/>
                </a:lnTo>
                <a:lnTo>
                  <a:pt x="5321274" y="5453392"/>
                </a:lnTo>
                <a:lnTo>
                  <a:pt x="5344490" y="5416867"/>
                </a:lnTo>
                <a:lnTo>
                  <a:pt x="5359285" y="5375478"/>
                </a:lnTo>
                <a:lnTo>
                  <a:pt x="5364480" y="5330380"/>
                </a:lnTo>
                <a:lnTo>
                  <a:pt x="5364480" y="19672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8428" y="1375473"/>
            <a:ext cx="470916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9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Road</a:t>
            </a:r>
            <a:r>
              <a:rPr kumimoji="0" sz="1600" b="1" i="0" u="none" strike="noStrike" kern="1200" cap="none" spc="-14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11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charges/tolls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5080" lvl="0" indent="-17335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9DBBF2"/>
              </a:buClr>
              <a:buSzTx/>
              <a:buFont typeface="Arial"/>
              <a:buChar char="•"/>
              <a:tabLst>
                <a:tab pos="186055" algn="l"/>
              </a:tabLst>
              <a:defRPr/>
            </a:pP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Charge</a:t>
            </a:r>
            <a:r>
              <a:rPr kumimoji="0" sz="1600" b="0" i="0" u="none" strike="noStrike" kern="1200" cap="none" spc="-1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applied</a:t>
            </a:r>
            <a:r>
              <a:rPr kumimoji="0" sz="1600" b="0" i="0" u="none" strike="noStrike" kern="1200" cap="none" spc="-1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perimeter</a:t>
            </a:r>
            <a:r>
              <a:rPr kumimoji="0" sz="1600" b="0" i="0" u="none" strike="noStrike" kern="1200" cap="none" spc="-10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</a:t>
            </a:r>
            <a:r>
              <a:rPr kumimoji="0" sz="1600" b="0" i="0" u="none" strike="noStrike" kern="1200" cap="none" spc="-1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area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(congestion  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charge)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ADC"/>
              </a:buClr>
              <a:buSzTx/>
              <a:buFont typeface="Arial"/>
              <a:buChar char="•"/>
              <a:tabLst>
                <a:tab pos="186055" algn="l"/>
              </a:tabLst>
              <a:defRPr/>
            </a:pP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Charge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applied</a:t>
            </a:r>
            <a:r>
              <a:rPr kumimoji="0" sz="1600" b="0" i="0" u="none" strike="noStrike" kern="1200" cap="none" spc="-1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specific</a:t>
            </a:r>
            <a:r>
              <a:rPr kumimoji="0" sz="1600" b="0" i="0" u="none" strike="noStrike" kern="1200" cap="none" spc="-1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points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BBF2"/>
              </a:buClr>
              <a:buSzTx/>
              <a:buFont typeface="Arial"/>
              <a:buChar char="•"/>
              <a:tabLst>
                <a:tab pos="186055" algn="l"/>
              </a:tabLst>
              <a:defRPr/>
            </a:pP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Distance-based</a:t>
            </a:r>
            <a:r>
              <a:rPr kumimoji="0" sz="1600" b="0" i="0" u="none" strike="noStrike" kern="1200" cap="none" spc="-14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charge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ADC"/>
              </a:buClr>
              <a:buSzTx/>
              <a:buFont typeface="Arial"/>
              <a:buChar char="•"/>
              <a:tabLst>
                <a:tab pos="186055" algn="l"/>
              </a:tabLst>
              <a:defRPr/>
            </a:pP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Time-based</a:t>
            </a:r>
            <a:r>
              <a:rPr kumimoji="0" sz="1600" b="0" i="0" u="none" strike="noStrike" kern="1200" cap="none" spc="-1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charge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ADC"/>
              </a:buClr>
              <a:buSzTx/>
              <a:buFont typeface="Arial"/>
              <a:buChar char="•"/>
              <a:tabLst>
                <a:tab pos="186055" algn="l"/>
              </a:tabLst>
              <a:defRPr/>
            </a:pP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Permit</a:t>
            </a:r>
            <a:r>
              <a:rPr kumimoji="0" sz="1600" b="0" i="0" u="none" strike="noStrike" kern="1200" cap="none" spc="-7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charge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107314" lvl="0" indent="-17335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8FAADC"/>
              </a:buClr>
              <a:buSzTx/>
              <a:buFont typeface="Arial"/>
              <a:buChar char="•"/>
              <a:tabLst>
                <a:tab pos="186055" algn="l"/>
              </a:tabLst>
              <a:defRPr/>
            </a:pP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Charge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based</a:t>
            </a:r>
            <a:r>
              <a:rPr kumimoji="0" sz="1600" b="0" i="0" u="none" strike="noStrike" kern="1200" cap="none" spc="-14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</a:t>
            </a:r>
            <a:r>
              <a:rPr kumimoji="0" sz="1600" b="0" i="0" u="none" strike="noStrike" kern="1200" cap="none" spc="-114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emission</a:t>
            </a:r>
            <a:r>
              <a:rPr kumimoji="0" sz="1600" b="0" i="0" u="none" strike="noStrike" kern="1200" cap="none" spc="-9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standards</a:t>
            </a:r>
            <a:r>
              <a:rPr kumimoji="0" sz="1600" b="0" i="0" u="none" strike="noStrike" kern="1200" cap="none" spc="-14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(pollution  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charge)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8428" y="3814762"/>
            <a:ext cx="466915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9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Parking</a:t>
            </a:r>
            <a:r>
              <a:rPr kumimoji="0" sz="1600" b="1" i="0" u="none" strike="noStrike" kern="1200" cap="none" spc="-135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100" normalizeH="0" baseline="0" noProof="0" dirty="0">
                <a:ln>
                  <a:noFill/>
                </a:ln>
                <a:solidFill>
                  <a:srgbClr val="5B9BD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charge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335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8FAADC"/>
              </a:buClr>
              <a:buSzTx/>
              <a:buFont typeface="Arial"/>
              <a:buChar char="•"/>
              <a:tabLst>
                <a:tab pos="186055" algn="l"/>
              </a:tabLst>
              <a:defRPr/>
            </a:pP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Dynamic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price</a:t>
            </a:r>
            <a:r>
              <a:rPr kumimoji="0" sz="1600" b="0" i="0" u="none" strike="noStrike" kern="1200" cap="none" spc="-34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(real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time)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ADC"/>
              </a:buClr>
              <a:buSzTx/>
              <a:buFont typeface="Arial"/>
              <a:buChar char="•"/>
              <a:tabLst>
                <a:tab pos="186055" algn="l"/>
              </a:tabLst>
              <a:defRPr/>
            </a:pP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Fixed</a:t>
            </a:r>
            <a:r>
              <a:rPr kumimoji="0" sz="1600" b="0" i="0" u="none" strike="noStrike" kern="1200" cap="none" spc="-10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price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ADC"/>
              </a:buClr>
              <a:buSzTx/>
              <a:buFont typeface="Arial"/>
              <a:buChar char="•"/>
              <a:tabLst>
                <a:tab pos="186055" algn="l"/>
              </a:tabLst>
              <a:defRPr/>
            </a:pPr>
            <a:r>
              <a:rPr kumimoji="0" sz="1600" b="0" i="0" u="none" strike="noStrike" kern="1200" cap="none" spc="8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Based</a:t>
            </a:r>
            <a:r>
              <a:rPr kumimoji="0" sz="1600" b="0" i="0" u="none" strike="noStrike" kern="1200" cap="none" spc="-1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</a:t>
            </a:r>
            <a:r>
              <a:rPr kumimoji="0" sz="1600" b="0" i="0" u="none" strike="noStrike" kern="1200" cap="none" spc="-9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emission</a:t>
            </a:r>
            <a:r>
              <a:rPr kumimoji="0" sz="1600" b="0" i="0" u="none" strike="noStrike" kern="1200" cap="none" spc="-114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standards</a:t>
            </a:r>
            <a:r>
              <a:rPr kumimoji="0" sz="1600" b="0" i="0" u="none" strike="noStrike" kern="1200" cap="none" spc="-14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(pollution</a:t>
            </a:r>
            <a:r>
              <a:rPr kumimoji="0" sz="1600" b="0" i="0" u="none" strike="noStrike" kern="1200" cap="none" spc="-9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charge)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ADC"/>
              </a:buClr>
              <a:buSzTx/>
              <a:buFont typeface="Arial"/>
              <a:buChar char="•"/>
              <a:tabLst>
                <a:tab pos="186055" algn="l"/>
              </a:tabLst>
              <a:defRPr/>
            </a:pP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Workplace</a:t>
            </a:r>
            <a:r>
              <a:rPr kumimoji="0" sz="1600" b="0" i="0" u="none" strike="noStrike" kern="1200" cap="none" spc="-12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levy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85420" marR="0" lvl="0" indent="-1733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AADC"/>
              </a:buClr>
              <a:buSzTx/>
              <a:buFont typeface="Arial"/>
              <a:buChar char="•"/>
              <a:tabLst>
                <a:tab pos="186055" algn="l"/>
              </a:tabLst>
              <a:defRPr/>
            </a:pP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From</a:t>
            </a:r>
            <a:r>
              <a:rPr kumimoji="0" sz="1600" b="0" i="0" u="none" strike="noStrike" kern="1200" cap="none" spc="-10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on-street</a:t>
            </a:r>
            <a:r>
              <a:rPr kumimoji="0" sz="1600" b="0" i="0" u="none" strike="noStrike" kern="1200" cap="none" spc="-1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1600" b="0" i="0" u="none" strike="noStrike" kern="1200" cap="none" spc="-10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off-street</a:t>
            </a:r>
            <a:r>
              <a:rPr kumimoji="0" sz="1600" b="0" i="0" u="none" strike="noStrike" kern="1200" cap="none" spc="-11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parking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69320" y="1124818"/>
            <a:ext cx="865318" cy="915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100" y="4389120"/>
            <a:ext cx="1808480" cy="1927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20620" y="4386579"/>
            <a:ext cx="2202180" cy="186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1385" y="6565265"/>
            <a:ext cx="106553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Photos</a:t>
            </a:r>
            <a:r>
              <a:rPr kumimoji="0" sz="14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Sadler</a:t>
            </a: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5450" y="760348"/>
            <a:ext cx="32181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Fac</a:t>
            </a:r>
            <a:r>
              <a:rPr spc="200" dirty="0"/>
              <a:t>t</a:t>
            </a:r>
            <a:r>
              <a:rPr spc="315" dirty="0"/>
              <a:t>sheets</a:t>
            </a:r>
          </a:p>
        </p:txBody>
      </p:sp>
      <p:sp>
        <p:nvSpPr>
          <p:cNvPr id="3" name="object 3"/>
          <p:cNvSpPr/>
          <p:nvPr/>
        </p:nvSpPr>
        <p:spPr>
          <a:xfrm>
            <a:off x="652254" y="3347203"/>
            <a:ext cx="2368584" cy="3354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602" y="1653603"/>
            <a:ext cx="7359650" cy="13468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1904364" lvl="0" indent="-228600" algn="l" defTabSz="914400" rtl="0" eaLnBrk="1" fontAlgn="auto" latinLnBrk="0" hangingPunct="1">
              <a:lnSpc>
                <a:spcPts val="302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14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Each</a:t>
            </a:r>
            <a:r>
              <a:rPr kumimoji="0" sz="2800" b="0" i="0" u="none" strike="noStrike" kern="1200" cap="none" spc="-1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Building</a:t>
            </a:r>
            <a:r>
              <a:rPr kumimoji="0" sz="2800" b="0" i="0" u="none" strike="noStrike" kern="1200" cap="none" spc="-204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Block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has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5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its</a:t>
            </a:r>
            <a:r>
              <a:rPr kumimoji="0" sz="2800" b="0" i="0" u="none" strike="noStrike" kern="1200" cap="none" spc="-1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own  </a:t>
            </a:r>
            <a:r>
              <a:rPr kumimoji="0" sz="2800" b="0" i="0" u="none" strike="noStrike" kern="1200" cap="none" spc="7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factsheet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9F50"/>
              </a:buClr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heavy" strike="noStrike" kern="1200" cap="none" spc="3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Trebuchet MS"/>
                <a:ea typeface="+mn-ea"/>
                <a:cs typeface="Trebuchet MS"/>
                <a:hlinkClick r:id="rId3"/>
              </a:rPr>
              <a:t>https://civitas-reveal.eu/about/approach/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28299" y="3276086"/>
            <a:ext cx="2589555" cy="3579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80165" y="865626"/>
            <a:ext cx="4209548" cy="58356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35065">
              <a:lnSpc>
                <a:spcPct val="100000"/>
              </a:lnSpc>
              <a:spcBef>
                <a:spcPts val="100"/>
              </a:spcBef>
            </a:pPr>
            <a:r>
              <a:rPr spc="235" dirty="0"/>
              <a:t>Combinations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97" y="1500504"/>
            <a:ext cx="64052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1" i="0" u="none" strike="noStrike" kern="1200" cap="none" spc="3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Cross-Cutting</a:t>
            </a:r>
            <a:r>
              <a:rPr kumimoji="0" sz="4400" b="1" i="0" u="none" strike="noStrike" kern="1200" cap="none" spc="-459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4400" b="1" i="0" u="none" strike="noStrike" kern="1200" cap="none" spc="229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Themes</a:t>
            </a:r>
            <a:endParaRPr kumimoji="0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5100" y="2926079"/>
            <a:ext cx="899160" cy="3530600"/>
          </a:xfrm>
          <a:custGeom>
            <a:avLst/>
            <a:gdLst/>
            <a:ahLst/>
            <a:cxnLst/>
            <a:rect l="l" t="t" r="r" b="b"/>
            <a:pathLst>
              <a:path w="899160" h="3530600">
                <a:moveTo>
                  <a:pt x="674369" y="0"/>
                </a:moveTo>
                <a:lnTo>
                  <a:pt x="224789" y="0"/>
                </a:lnTo>
                <a:lnTo>
                  <a:pt x="224789" y="3081020"/>
                </a:lnTo>
                <a:lnTo>
                  <a:pt x="0" y="3081020"/>
                </a:lnTo>
                <a:lnTo>
                  <a:pt x="449580" y="3530600"/>
                </a:lnTo>
                <a:lnTo>
                  <a:pt x="899160" y="3081020"/>
                </a:lnTo>
                <a:lnTo>
                  <a:pt x="674369" y="3081020"/>
                </a:lnTo>
                <a:lnTo>
                  <a:pt x="674369" y="0"/>
                </a:lnTo>
                <a:close/>
              </a:path>
            </a:pathLst>
          </a:custGeom>
          <a:solidFill>
            <a:srgbClr val="CDDC2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4429" y="760348"/>
            <a:ext cx="7343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10" dirty="0"/>
              <a:t>Complementary</a:t>
            </a:r>
            <a:r>
              <a:rPr spc="-390" dirty="0"/>
              <a:t> </a:t>
            </a:r>
            <a:r>
              <a:rPr spc="290" dirty="0"/>
              <a:t>Measures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6757" y="1494408"/>
            <a:ext cx="11252200" cy="495236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11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Ensuring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access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still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possible</a:t>
            </a:r>
            <a:r>
              <a:rPr kumimoji="0" sz="2400" b="0" i="0" u="none" strike="noStrike" kern="1200" cap="none" spc="-114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2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even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if</a:t>
            </a:r>
            <a:r>
              <a:rPr kumimoji="0" sz="2400" b="0" i="0" u="none" strike="noStrike" kern="1200" cap="none" spc="-1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not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1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by</a:t>
            </a:r>
            <a:r>
              <a:rPr kumimoji="0" sz="2400" b="0" i="0" u="none" strike="noStrike" kern="1200" cap="none" spc="-15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</a:t>
            </a:r>
            <a:r>
              <a:rPr kumimoji="0" sz="2400" b="0" i="0" u="none" strike="noStrike" kern="1200" cap="none" spc="-37" normalizeH="0" baseline="24305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</a:t>
            </a:r>
            <a:r>
              <a:rPr kumimoji="0" sz="2400" b="0" i="0" u="none" strike="noStrike" kern="1200" cap="none" spc="142" normalizeH="0" baseline="24305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choice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mode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54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54000" algn="l"/>
              </a:tabLst>
              <a:defRPr/>
            </a:pP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Additional </a:t>
            </a:r>
            <a:r>
              <a:rPr kumimoji="0" sz="2400" b="0" i="0" u="none" strike="noStrike" kern="1200" cap="none" spc="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Sustainable 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Mobility</a:t>
            </a:r>
            <a:r>
              <a:rPr kumimoji="0" sz="2400" b="0" i="0" u="none" strike="noStrike" kern="1200" cap="none" spc="-5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11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Measures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711200" marR="17780" lvl="1" indent="-229235" algn="l" defTabSz="914400" rtl="0" eaLnBrk="1" fontAlgn="auto" latinLnBrk="0" hangingPunct="1">
              <a:lnSpc>
                <a:spcPts val="216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1200" algn="l"/>
                <a:tab pos="711835" algn="l"/>
              </a:tabLst>
              <a:defRPr/>
            </a:pP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Additional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provision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public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transport,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soft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modes,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micromobility,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logistics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consolidation 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centres,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cargobike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delivery,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cycle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parking….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711200" marR="0" lvl="1" indent="-22987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1200" algn="l"/>
                <a:tab pos="711835" algn="l"/>
              </a:tabLst>
              <a:defRPr/>
            </a:pP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Latest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time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1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UVAR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implementation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54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54000" algn="l"/>
              </a:tabLst>
              <a:defRPr/>
            </a:pP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Financial 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 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in-kind</a:t>
            </a:r>
            <a:r>
              <a:rPr kumimoji="0" sz="2400" b="0" i="0" u="none" strike="noStrike" kern="1200" cap="none" spc="-4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Incentives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711200" marR="0" lvl="1" indent="-229870" algn="l" defTabSz="914400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1200" algn="l"/>
                <a:tab pos="711835" algn="l"/>
              </a:tabLst>
              <a:defRPr/>
            </a:pP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Grants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towards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sustainable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mobility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(cargobike,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EV,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Retrofit…)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711200" marR="0" lvl="1" indent="-22987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1200" algn="l"/>
                <a:tab pos="711835" algn="l"/>
              </a:tabLst>
              <a:defRPr/>
            </a:pP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Mobility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passes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micromoblity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membership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8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exchange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permit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polluting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vehicle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711200" marR="0" lvl="1" indent="-22987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1200" algn="l"/>
                <a:tab pos="711835" algn="l"/>
              </a:tabLst>
              <a:defRPr/>
            </a:pP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Reducing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public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transport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costs;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increasing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parking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costs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54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54000" algn="l"/>
              </a:tabLst>
              <a:defRPr/>
            </a:pP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Exemptions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711200" marR="0" lvl="1" indent="-229870" algn="l" defTabSz="914400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1200" algn="l"/>
                <a:tab pos="711835" algn="l"/>
              </a:tabLst>
              <a:defRPr/>
            </a:pP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E.g.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emergency</a:t>
            </a:r>
            <a:r>
              <a:rPr kumimoji="0" sz="2000" b="0" i="0" u="none" strike="noStrike" kern="1200" cap="none" spc="-16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services,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people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with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disabilities,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54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54000" algn="l"/>
              </a:tabLst>
              <a:defRPr/>
            </a:pP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Organisational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support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711200" marR="0" lvl="1" indent="-229870" algn="l" defTabSz="914400" rtl="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711200" algn="l"/>
                <a:tab pos="711835" algn="l"/>
              </a:tabLst>
              <a:defRPr/>
            </a:pP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E.g.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pilot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projects,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alternative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time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45" normalizeH="0" baseline="0" noProof="0" dirty="0">
                <a:ln>
                  <a:noFill/>
                </a:ln>
                <a:solidFill>
                  <a:srgbClr val="CDDC28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periods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00174" y="136749"/>
            <a:ext cx="1742160" cy="1819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6919" y="109220"/>
            <a:ext cx="2340188" cy="1832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9570" y="760348"/>
            <a:ext cx="63747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15" dirty="0"/>
              <a:t>Often</a:t>
            </a:r>
            <a:r>
              <a:rPr spc="-420" dirty="0"/>
              <a:t> </a:t>
            </a:r>
            <a:r>
              <a:rPr spc="165" dirty="0"/>
              <a:t>need</a:t>
            </a:r>
            <a:r>
              <a:rPr spc="-430" dirty="0"/>
              <a:t> </a:t>
            </a:r>
            <a:r>
              <a:rPr spc="275" dirty="0"/>
              <a:t>to</a:t>
            </a:r>
            <a:r>
              <a:rPr spc="-415" dirty="0"/>
              <a:t> </a:t>
            </a:r>
            <a:r>
              <a:rPr spc="190" dirty="0"/>
              <a:t>combine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7257" y="1798573"/>
            <a:ext cx="93008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Pedestrian</a:t>
            </a:r>
            <a:r>
              <a:rPr kumimoji="0" sz="2800" b="0" i="0" u="none" strike="noStrike" kern="1200" cap="none" spc="-1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Zone,</a:t>
            </a:r>
            <a:r>
              <a:rPr kumimoji="0" sz="2800" b="0" i="0" u="none" strike="noStrike" kern="1200" cap="none" spc="-1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2800" b="0" i="0" u="none" strike="noStrike" kern="1200" cap="none" spc="-1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1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ban</a:t>
            </a:r>
            <a:r>
              <a:rPr kumimoji="0" sz="2800" b="0" i="0" u="none" strike="noStrike" kern="1200" cap="none" spc="-15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2800" b="0" i="0" u="none" strike="noStrike" kern="1200" cap="none" spc="-1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traffic</a:t>
            </a:r>
            <a:r>
              <a:rPr kumimoji="0" sz="2800" b="0" i="0" u="none" strike="noStrike" kern="1200" cap="none" spc="-13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9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plus</a:t>
            </a:r>
            <a:r>
              <a:rPr kumimoji="0" sz="2800" b="0" i="0" u="none" strike="noStrike" kern="1200" cap="none" spc="-1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12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new</a:t>
            </a:r>
            <a:r>
              <a:rPr kumimoji="0" sz="2800" b="0" i="0" u="none" strike="noStrike" kern="1200" cap="none" spc="-16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road</a:t>
            </a:r>
            <a:r>
              <a:rPr kumimoji="0" sz="2800" b="0" i="0" u="none" strike="noStrike" kern="1200" cap="none" spc="-1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800" b="0" i="0" u="none" strike="noStrike" kern="1200" cap="none" spc="9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surface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957" y="2308923"/>
            <a:ext cx="1250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28326" y="2308923"/>
            <a:ext cx="11176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34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……………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7257" y="3027731"/>
            <a:ext cx="883285" cy="104775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17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</a:t>
            </a:r>
            <a:r>
              <a:rPr kumimoji="0" sz="2800" b="0" i="0" u="none" strike="noStrike" kern="1200" cap="none" spc="18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2800" b="0" i="0" u="none" strike="noStrike" kern="1200" cap="none" spc="13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Z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99060" marR="0" lvl="0" indent="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34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……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59607" y="3622929"/>
            <a:ext cx="639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34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……</a:t>
            </a:r>
            <a:r>
              <a:rPr kumimoji="0" sz="2800" b="0" i="0" u="none" strike="noStrike" kern="1200" cap="none" spc="-33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..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7257" y="4646929"/>
            <a:ext cx="8724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1200" cap="none" spc="15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</a:t>
            </a:r>
            <a:r>
              <a:rPr kumimoji="0" sz="2800" b="0" i="0" u="none" strike="noStrike" kern="1200" cap="none" spc="60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TZ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35106" y="5157851"/>
            <a:ext cx="4622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345" normalizeH="0" baseline="0" noProof="0" dirty="0">
                <a:ln>
                  <a:noFill/>
                </a:ln>
                <a:solidFill>
                  <a:srgbClr val="009F5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……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2459" y="2461260"/>
            <a:ext cx="4343400" cy="332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48300" y="2527300"/>
            <a:ext cx="4457700" cy="332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8459" y="3754120"/>
            <a:ext cx="3162300" cy="665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42359" y="3754120"/>
            <a:ext cx="4257040" cy="619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79039" y="5224779"/>
            <a:ext cx="2989580" cy="4089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72120" y="5224779"/>
            <a:ext cx="2599059" cy="5638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05800" y="5316220"/>
            <a:ext cx="2677159" cy="3987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019" y="5191759"/>
            <a:ext cx="2352040" cy="5435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81300" y="6002020"/>
            <a:ext cx="2352040" cy="5435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88446" y="5955691"/>
            <a:ext cx="3448060" cy="3621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831032" y="4388507"/>
            <a:ext cx="997042" cy="4357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74508" y="3794116"/>
            <a:ext cx="1510077" cy="4206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831043" y="6417973"/>
            <a:ext cx="1431346" cy="3850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Microsoft Office PowerPoint</Application>
  <PresentationFormat>Widescreen</PresentationFormat>
  <Paragraphs>221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Carlito</vt:lpstr>
      <vt:lpstr>Rubik</vt:lpstr>
      <vt:lpstr>Trebuchet MS</vt:lpstr>
      <vt:lpstr>1_Office Theme</vt:lpstr>
      <vt:lpstr>2_Office Theme</vt:lpstr>
      <vt:lpstr>Regulating Vehicle Access for Improved  Liveability ReVeAL: Diving Deeper</vt:lpstr>
      <vt:lpstr>Deeper-dive into BBs</vt:lpstr>
      <vt:lpstr>PowerPoint Presentation</vt:lpstr>
      <vt:lpstr>PowerPoint Presentation</vt:lpstr>
      <vt:lpstr>PowerPoint Presentation</vt:lpstr>
      <vt:lpstr>Factsheets</vt:lpstr>
      <vt:lpstr>Combinations</vt:lpstr>
      <vt:lpstr>Complementary Measures</vt:lpstr>
      <vt:lpstr>Often need to combine</vt:lpstr>
      <vt:lpstr>Example: Vitoria-Gasteiz</vt:lpstr>
      <vt:lpstr>Governance</vt:lpstr>
      <vt:lpstr>User needs</vt:lpstr>
      <vt:lpstr>Ensuring Compliance</vt:lpstr>
      <vt:lpstr>ReVeAL Guidance</vt:lpstr>
      <vt:lpstr>ReVeAL Toolkit: ReVeAL ‘to go’ for your city</vt:lpstr>
      <vt:lpstr>How to choose BBs – and CM?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Regulating Vehicle Access for Improved  Liveability ReVeAL: Diving Deeper</dc:title>
  <dc:creator>Juliette Thijs</dc:creator>
  <cp:lastModifiedBy>Juliette Thijs</cp:lastModifiedBy>
  <cp:revision>1</cp:revision>
  <dcterms:created xsi:type="dcterms:W3CDTF">2022-11-28T12:02:55Z</dcterms:created>
  <dcterms:modified xsi:type="dcterms:W3CDTF">2022-11-28T12:03:20Z</dcterms:modified>
</cp:coreProperties>
</file>