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27" r:id="rId3"/>
    <p:sldId id="323" r:id="rId4"/>
    <p:sldId id="320" r:id="rId5"/>
    <p:sldId id="319" r:id="rId6"/>
    <p:sldId id="321" r:id="rId7"/>
    <p:sldId id="322" r:id="rId8"/>
    <p:sldId id="324" r:id="rId9"/>
    <p:sldId id="325" r:id="rId10"/>
    <p:sldId id="32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Sadler" initials="LS" lastIdx="13" clrIdx="0">
    <p:extLst>
      <p:ext uri="{19B8F6BF-5375-455C-9EA6-DF929625EA0E}">
        <p15:presenceInfo xmlns:p15="http://schemas.microsoft.com/office/powerpoint/2012/main" userId="5dd5b712ceb94c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50"/>
    <a:srgbClr val="CDDC28"/>
    <a:srgbClr val="006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4" autoAdjust="0"/>
  </p:normalViewPr>
  <p:slideViewPr>
    <p:cSldViewPr snapToGrid="0">
      <p:cViewPr varScale="1">
        <p:scale>
          <a:sx n="74" d="100"/>
          <a:sy n="74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A023-AD23-45E6-80FB-71A38776A464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4B10-CF8A-4EB3-9483-145BECEE13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81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9A1F-4966-475A-9C25-499C0781F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56C87-F92C-4846-B19C-09A423651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3AD8-E301-47FD-9ADA-765BE849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D5C72-B14C-4D80-BCDE-D93417AA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C547C-6697-4C80-8D77-F8EA70F4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26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158C-4020-431E-8374-5EEBF6BE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1AC95-D05F-45A6-8A3D-CDE5D1830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A52BC-44AD-44D2-9A26-E6D0B577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EAE84-484E-4C58-ADD3-3383FDA2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2A090-7957-47E5-A273-02D28FC5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9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9236F0-1CEB-41B4-83D5-D540BD059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D9F2D-28D7-42E9-A2DA-AB6F4F85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7FD87-31A5-47D6-92C6-D03FD51F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6523E-A174-4B01-84D0-20EBAF6E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3096E-92C0-46CD-B6B3-C7677FDF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44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AC0D6-928D-49B2-AE27-F34F6531A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DDC28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2D044-5278-4EB9-A103-B4A5FC32A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A050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  <a:lvl2pPr>
              <a:defRPr>
                <a:solidFill>
                  <a:srgbClr val="CDDC28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2pPr>
            <a:lvl3pPr>
              <a:defRPr>
                <a:latin typeface="Rubik" panose="00000500000000000000" pitchFamily="2" charset="-79"/>
                <a:cs typeface="Rubik" panose="00000500000000000000" pitchFamily="2" charset="-79"/>
              </a:defRPr>
            </a:lvl3pPr>
            <a:lvl4pPr>
              <a:defRPr>
                <a:latin typeface="Rubik" panose="00000500000000000000" pitchFamily="2" charset="-79"/>
                <a:cs typeface="Rubik" panose="00000500000000000000" pitchFamily="2" charset="-79"/>
              </a:defRPr>
            </a:lvl4pPr>
            <a:lvl5pPr>
              <a:defRPr>
                <a:latin typeface="Rubik" panose="00000500000000000000" pitchFamily="2" charset="-79"/>
                <a:cs typeface="Rubik" panose="00000500000000000000" pitchFamily="2" charset="-79"/>
              </a:defRPr>
            </a:lvl5pPr>
          </a:lstStyle>
          <a:p>
            <a:pPr lvl="0"/>
            <a:r>
              <a:rPr lang="en-GB" noProof="0" dirty="0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87AD3-7749-4787-A785-66F796E8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753BB-1F83-4B9E-A9FB-8E6E99A7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6306D-EBE7-489A-B5B8-6FC7D0A7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8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F7ED-AEC4-45EE-8DD8-4BE9CFED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FB47-8DF1-4E1D-BADE-F10B08534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2F7D-4BA5-4A1E-BA15-9F63EC70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DA22C-91B2-443C-82EC-5ABE826F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8AB9A-F2AA-476C-9B21-F773D1CF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11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D67E-7AD5-4820-9F9C-41CBA663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BE43F-A94D-46BD-810F-BC9211737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2AC71-FF9D-4D09-98D0-85C92AC4B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F980E-2881-42B2-8AE8-0D4F93CA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C9AE8-09B3-4257-886F-6D477539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86620-6B59-4C0A-B702-77D6A6BC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27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FDFB-5939-48A5-B121-54D2424C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DC597-6AA0-4198-9E34-D3F35175B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C3E76-62C2-4976-9A55-9EC40DC28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35FE5-5E75-45B3-82C4-84CF82979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8D8AC-275B-476A-8DF5-70778E84B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F36D4B-8C85-41EE-B6A4-6380AEB2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13CF4-9D31-48EA-8BB0-18D75B67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E6A36-100A-4067-8E94-40D7D3AA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75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A82C-5DD4-439B-B648-D2846C52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228C5-06A2-4E61-92DC-5D746D05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DD9C3-A5C6-4AD8-A5E7-465262EA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FE3C7-5355-447E-9709-60FCB1E5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23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DDB48-4F42-42FD-8AB5-EC2DB49E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61170-E767-415A-8623-C96EF980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6AB13-8E96-4BE3-899A-45DE674C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7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BDD4-5221-40AB-81D0-5C7B3866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8CEC6-40F8-43EC-94C6-4A2D08C39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2779B-CD26-4D31-BC51-E2E191D85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B78BC-4F94-4BDD-BC1A-8528FB44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77C78-ACEE-46CB-960A-5E2128D5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3FD16-F28C-4102-AECA-6F1DF34D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64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7B25-964F-47DC-BBAF-6DDC22BB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B20992-E6C6-4AC7-A4F6-6474FAFBB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6043-0785-4FC1-B426-8BCA68E4F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1042F-7A9E-4614-826D-456C3754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F88B5-41B2-400E-B2E9-148F2278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1EE93-8C6B-42E3-B167-3ECC0D2E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65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D1B3FD-74D3-42DF-ABF6-7772E0267B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3" y="-75312"/>
            <a:ext cx="2852378" cy="110321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10D18-3158-446B-B47F-0DB38AC90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9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DDFD8-AC25-42CC-9038-5D40333D1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46C67-4761-4C61-94A3-83D6F57B5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2BE3-948C-452B-868C-5ADB17EB6139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4FD4C-914B-4805-BDA6-823A683D4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C9953-7602-48D4-8735-7F6AF877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25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DDC28"/>
          </a:solidFill>
          <a:latin typeface="Rubik" panose="00000500000000000000" pitchFamily="2" charset="-79"/>
          <a:ea typeface="+mj-ea"/>
          <a:cs typeface="Rubik" panose="00000500000000000000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>
          <a:solidFill>
            <a:srgbClr val="00A050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DDC28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tas-reveal.e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://www.urbanaccessregulations.e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uvarbox.eu/uvarbox-tool" TargetMode="External"/><Relationship Id="rId7" Type="http://schemas.openxmlformats.org/officeDocument/2006/relationships/hyperlink" Target="https://uvarbox.eu/uvar-exchange/" TargetMode="External"/><Relationship Id="rId2" Type="http://schemas.openxmlformats.org/officeDocument/2006/relationships/hyperlink" Target="https://uvarbox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rbanaccessregulations.eu/" TargetMode="External"/><Relationship Id="rId5" Type="http://schemas.openxmlformats.org/officeDocument/2006/relationships/hyperlink" Target="mailto:lucy.sadler@airqualitypolicy.eu" TargetMode="External"/><Relationship Id="rId10" Type="http://schemas.openxmlformats.org/officeDocument/2006/relationships/image" Target="../media/image20.jpg"/><Relationship Id="rId4" Type="http://schemas.openxmlformats.org/officeDocument/2006/relationships/hyperlink" Target="https://uvarbox.eu/uvar-exchange" TargetMode="External"/><Relationship Id="rId9" Type="http://schemas.openxmlformats.org/officeDocument/2006/relationships/hyperlink" Target="http://www.uvarbox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anwb.nl/mobiel/onderweg-ap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arbox.eu/" TargetMode="External"/><Relationship Id="rId2" Type="http://schemas.openxmlformats.org/officeDocument/2006/relationships/hyperlink" Target="https://uvarbox.eu/uvarbox-too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s://www.anwb.nl/mobiel/onderweg-app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www.slimnaarantwerpen.be/en/LE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://www.uvarbox.eu/" TargetMode="External"/><Relationship Id="rId5" Type="http://schemas.openxmlformats.org/officeDocument/2006/relationships/hyperlink" Target="https://www.comune.rovereto.tn.it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lez.antwerpen.be/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s://transport.ec.europa.eu/transport-themes/intelligent-transport-systems/road/action-plan-and-directive/national-access-points_e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so-tc204.github.io/iso24315p1/METRVision.pdf" TargetMode="External"/><Relationship Id="rId3" Type="http://schemas.openxmlformats.org/officeDocument/2006/relationships/hyperlink" Target="https://uvarbox.eu/" TargetMode="External"/><Relationship Id="rId7" Type="http://schemas.openxmlformats.org/officeDocument/2006/relationships/hyperlink" Target="https://transport.ec.europa.eu/transport-themes/intelligent-transport-systems/road/action-plan-and-directive_en" TargetMode="External"/><Relationship Id="rId12" Type="http://schemas.openxmlformats.org/officeDocument/2006/relationships/hyperlink" Target="https://uvarbox.eu/uvar-box-successfully-concluded-with-final-conference/" TargetMode="External"/><Relationship Id="rId2" Type="http://schemas.openxmlformats.org/officeDocument/2006/relationships/hyperlink" Target="https://eur-lex.europa.eu/legal-content/EN/TXT/?uri=CELEX%3A32019L10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ngle-market-economy.ec.europa.eu/single-market/single-digital-gateway_en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transport.ec.europa.eu/transport-themes/intelligent-transport-systems/road/action-plan-and-directive/national-access-points_en" TargetMode="External"/><Relationship Id="rId10" Type="http://schemas.openxmlformats.org/officeDocument/2006/relationships/hyperlink" Target="http://www.uvarbox.eu/" TargetMode="External"/><Relationship Id="rId4" Type="http://schemas.openxmlformats.org/officeDocument/2006/relationships/hyperlink" Target="https://youtu.be/M9pMZs6JhYY?t=2046" TargetMode="External"/><Relationship Id="rId9" Type="http://schemas.openxmlformats.org/officeDocument/2006/relationships/hyperlink" Target="https://uvarbox.eu/uvarbox-too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varbox.eu/uvar-exchang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varbox.eu/uvar-exchan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hyperlink" Target="https://uvarbox.eu/uvar-exchan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169BC2-3EC0-4710-A2FB-E7E653FCB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15" y="2321169"/>
            <a:ext cx="4450927" cy="45368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134E671-9B9F-4F42-A4B1-FAF3B8879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9021"/>
            <a:ext cx="10972801" cy="4784065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rgbClr val="006C4D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  <a:p>
            <a:r>
              <a:rPr lang="en-US" sz="3900" b="1" dirty="0" err="1">
                <a:solidFill>
                  <a:srgbClr val="CDDC28"/>
                </a:solidFill>
                <a:ea typeface="+mj-ea"/>
              </a:rPr>
              <a:t>UVARBox</a:t>
            </a:r>
            <a:r>
              <a:rPr lang="en-US" sz="3900" b="1" dirty="0">
                <a:solidFill>
                  <a:srgbClr val="CDDC28"/>
                </a:solidFill>
                <a:ea typeface="+mj-ea"/>
              </a:rPr>
              <a:t> &amp; UVAR Exchange</a:t>
            </a:r>
          </a:p>
          <a:p>
            <a:endParaRPr lang="en-US" dirty="0">
              <a:solidFill>
                <a:srgbClr val="00A050"/>
              </a:solidFill>
              <a:latin typeface="Rubik Light" panose="02000604000000020004" pitchFamily="2" charset="-79"/>
              <a:cs typeface="Rubik Light" panose="02000604000000020004" pitchFamily="2" charset="-79"/>
            </a:endParaRPr>
          </a:p>
          <a:p>
            <a:r>
              <a:rPr lang="en-US" dirty="0">
                <a:solidFill>
                  <a:srgbClr val="00A050"/>
                </a:solidFill>
                <a:latin typeface="Rubik Light" panose="02000604000000020004" pitchFamily="2" charset="-79"/>
                <a:cs typeface="Rubik Light" panose="02000604000000020004" pitchFamily="2" charset="-79"/>
              </a:rPr>
              <a:t>Lucy Sadler</a:t>
            </a:r>
          </a:p>
          <a:p>
            <a:r>
              <a:rPr lang="en-US" dirty="0" err="1">
                <a:latin typeface="Rubik Light" panose="02000604000000020004" pitchFamily="2" charset="-79"/>
                <a:cs typeface="Rubik Light" panose="02000604000000020004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</a:t>
            </a:r>
            <a:r>
              <a:rPr lang="en-US" dirty="0">
                <a:latin typeface="Rubik Light" panose="02000604000000020004" pitchFamily="2" charset="-79"/>
                <a:cs typeface="Rubik Light" panose="02000604000000020004" pitchFamily="2" charset="-79"/>
              </a:rPr>
              <a:t>: </a:t>
            </a:r>
            <a:r>
              <a:rPr lang="en-US" dirty="0">
                <a:latin typeface="Rubik Light" panose="02000604000000020004" pitchFamily="2" charset="-79"/>
                <a:cs typeface="Rubik Light" panose="02000604000000020004" pitchFamily="2" charset="-79"/>
                <a:hlinkClick r:id="rId3"/>
              </a:rPr>
              <a:t>https://civitas-reveal.eu</a:t>
            </a:r>
            <a:r>
              <a:rPr lang="en-US" dirty="0">
                <a:latin typeface="Rubik Light" panose="02000604000000020004" pitchFamily="2" charset="-79"/>
                <a:cs typeface="Rubik Light" panose="02000604000000020004" pitchFamily="2" charset="-79"/>
              </a:rPr>
              <a:t> </a:t>
            </a:r>
          </a:p>
          <a:p>
            <a:r>
              <a:rPr lang="en-US" dirty="0">
                <a:solidFill>
                  <a:srgbClr val="00A050"/>
                </a:solidFill>
                <a:latin typeface="Rubik Light" panose="02000604000000020004" pitchFamily="2" charset="-79"/>
                <a:cs typeface="Rubik Light" panose="02000604000000020004" pitchFamily="2" charset="-79"/>
              </a:rPr>
              <a:t>Sadler Consultants (Germany)</a:t>
            </a:r>
          </a:p>
          <a:p>
            <a:r>
              <a:rPr lang="nl-NL" dirty="0">
                <a:solidFill>
                  <a:srgbClr val="00A050"/>
                </a:solidFill>
                <a:latin typeface="Rubik Light" panose="02000604000000020004" pitchFamily="2" charset="-79"/>
                <a:cs typeface="Rubik Light" panose="02000604000000020004" pitchFamily="2" charset="-79"/>
                <a:hlinkClick r:id="rId4"/>
              </a:rPr>
              <a:t>www.urbanaccessregulations.eu</a:t>
            </a:r>
            <a:r>
              <a:rPr lang="nl-NL" dirty="0">
                <a:solidFill>
                  <a:srgbClr val="00A050"/>
                </a:solidFill>
                <a:latin typeface="Rubik Light" panose="02000604000000020004" pitchFamily="2" charset="-79"/>
                <a:cs typeface="Rubik Light" panose="02000604000000020004" pitchFamily="2" charset="-79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E7C30-224E-44B1-BFBB-8D22F07C7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5" y="5550408"/>
            <a:ext cx="4381970" cy="1068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3A6BD-59AF-7D96-F462-A6DDBFB56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41" y="5794513"/>
            <a:ext cx="2409899" cy="8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7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2F28-0C2D-94F8-696E-C6714446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CDFA8-BA39-5047-9CE5-D0C2144B3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996" y="1607153"/>
            <a:ext cx="7910804" cy="5120218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https://uvarbox.eu</a:t>
            </a:r>
            <a:endParaRPr lang="en-GB" dirty="0"/>
          </a:p>
          <a:p>
            <a:r>
              <a:rPr lang="en-GB" dirty="0">
                <a:hlinkClick r:id="rId3"/>
              </a:rPr>
              <a:t>https://uvarbox.eu/uvarbox-tool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https://uvarbox.eu/uvar-exchange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Lucy Sadler </a:t>
            </a:r>
            <a:r>
              <a:rPr lang="en-GB" dirty="0">
                <a:hlinkClick r:id="rId5"/>
              </a:rPr>
              <a:t>lucy.sadler@airqualitypolicy.eu</a:t>
            </a:r>
            <a:r>
              <a:rPr lang="en-GB" dirty="0"/>
              <a:t> </a:t>
            </a:r>
          </a:p>
          <a:p>
            <a:r>
              <a:rPr lang="en-GB" dirty="0">
                <a:hlinkClick r:id="rId6"/>
              </a:rPr>
              <a:t>www.urbanaccessregulations.eu</a:t>
            </a:r>
            <a:endParaRPr lang="en-GB" dirty="0"/>
          </a:p>
          <a:p>
            <a:endParaRPr lang="en-GB" dirty="0"/>
          </a:p>
        </p:txBody>
      </p:sp>
      <p:pic>
        <p:nvPicPr>
          <p:cNvPr id="4" name="Content Placeholder 4">
            <a:hlinkClick r:id="rId7"/>
            <a:extLst>
              <a:ext uri="{FF2B5EF4-FFF2-40B4-BE49-F238E27FC236}">
                <a16:creationId xmlns:a16="http://schemas.microsoft.com/office/drawing/2014/main" id="{6E0538A7-580A-A9F0-59B0-63475AA6D2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47734" y="3105190"/>
            <a:ext cx="1667417" cy="154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Double Logo">
            <a:hlinkClick r:id="rId9"/>
            <a:extLst>
              <a:ext uri="{FF2B5EF4-FFF2-40B4-BE49-F238E27FC236}">
                <a16:creationId xmlns:a16="http://schemas.microsoft.com/office/drawing/2014/main" id="{3F27A33F-315C-0766-33DA-F8B18D4E1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1" r="55017" b="12462"/>
          <a:stretch/>
        </p:blipFill>
        <p:spPr bwMode="auto">
          <a:xfrm>
            <a:off x="1058317" y="1379476"/>
            <a:ext cx="1756264" cy="1474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A3F49B-86A6-22B3-89EF-A0A1A053DF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0553" y="4896229"/>
            <a:ext cx="1698236" cy="1831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827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DFC0-58E8-2653-B2E3-170D6A81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622233"/>
            <a:ext cx="11811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Purpose of UVAR Box = UVAR in M2M format</a:t>
            </a:r>
            <a:br>
              <a:rPr lang="en-GB" dirty="0"/>
            </a:br>
            <a:r>
              <a:rPr lang="en-GB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63F66-2EF5-914E-5F0F-419DCDBD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57" y="1833496"/>
            <a:ext cx="10515600" cy="4924699"/>
          </a:xfrm>
        </p:spPr>
        <p:txBody>
          <a:bodyPr>
            <a:normAutofit/>
          </a:bodyPr>
          <a:lstStyle/>
          <a:p>
            <a:r>
              <a:rPr lang="en-GB" dirty="0"/>
              <a:t>Let’s face it, 99% of those travelling in an unknown area</a:t>
            </a:r>
          </a:p>
          <a:p>
            <a:r>
              <a:rPr lang="en-GB" dirty="0"/>
              <a:t>Use a digital navigation tool / Sat Nav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…or what the navigation device tells them</a:t>
            </a:r>
          </a:p>
          <a:p>
            <a:endParaRPr lang="en-GB" dirty="0"/>
          </a:p>
          <a:p>
            <a:r>
              <a:rPr lang="en-GB" dirty="0"/>
              <a:t>The devices need to include UVARs</a:t>
            </a:r>
          </a:p>
          <a:p>
            <a:r>
              <a:rPr lang="en-GB" dirty="0"/>
              <a:t>This needs cities help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9CE4956-26D4-4502-0281-5FE8BD9FC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2394676"/>
            <a:ext cx="2157606" cy="43635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B2CDCD-39A1-2CA0-DD34-8293F1475303}"/>
              </a:ext>
            </a:extLst>
          </p:cNvPr>
          <p:cNvSpPr txBox="1">
            <a:spLocks/>
          </p:cNvSpPr>
          <p:nvPr/>
        </p:nvSpPr>
        <p:spPr>
          <a:xfrm>
            <a:off x="-217293" y="30341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DDC28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en-GB" dirty="0"/>
              <a:t>Ensuring Compliance: </a:t>
            </a:r>
            <a:br>
              <a:rPr lang="en-GB" dirty="0"/>
            </a:br>
            <a:r>
              <a:rPr lang="en-GB" dirty="0"/>
              <a:t>Only comply with that they know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48A1B-744F-B8F7-EED2-0BC64F8A3820}"/>
              </a:ext>
            </a:extLst>
          </p:cNvPr>
          <p:cNvSpPr txBox="1"/>
          <p:nvPr/>
        </p:nvSpPr>
        <p:spPr>
          <a:xfrm>
            <a:off x="7804597" y="1262906"/>
            <a:ext cx="40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A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M2M (Machine to Machine readable) </a:t>
            </a:r>
          </a:p>
        </p:txBody>
      </p:sp>
    </p:spTree>
    <p:extLst>
      <p:ext uri="{BB962C8B-B14F-4D97-AF65-F5344CB8AC3E}">
        <p14:creationId xmlns:p14="http://schemas.microsoft.com/office/powerpoint/2010/main" val="100938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1CD7-AEFD-F840-EAEA-67581084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UVAR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97BE8-B99F-F0B9-3C0D-59EB303F7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9906"/>
            <a:ext cx="11023600" cy="51280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User-friendly tool to help UVAR authorities to put UVAR regulations into Machine to Machine (M2M) readable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Create M2M data for </a:t>
            </a:r>
          </a:p>
          <a:p>
            <a:pPr lvl="1"/>
            <a:r>
              <a:rPr lang="en-GB" dirty="0"/>
              <a:t>LEZs in 5 Member States </a:t>
            </a:r>
          </a:p>
          <a:p>
            <a:pPr lvl="1"/>
            <a:r>
              <a:rPr lang="en-GB" dirty="0"/>
              <a:t>Focus Countries: Austria, Belgium, Germany, Italy, the Netherlands</a:t>
            </a:r>
          </a:p>
          <a:p>
            <a:pPr lvl="1"/>
            <a:r>
              <a:rPr lang="en-GB" dirty="0"/>
              <a:t>At least one of each UVAR type</a:t>
            </a:r>
          </a:p>
          <a:p>
            <a:pPr lvl="1"/>
            <a:r>
              <a:rPr lang="en-GB" dirty="0"/>
              <a:t>UVAR definition: LEZ, LTZ, Congestion Charges, </a:t>
            </a:r>
            <a:br>
              <a:rPr lang="en-GB" dirty="0"/>
            </a:br>
            <a:r>
              <a:rPr lang="en-GB" dirty="0"/>
              <a:t>Parking zones, pedestrian zones, Emergency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to get cities to digitise UVARs </a:t>
            </a:r>
          </a:p>
          <a:p>
            <a:pPr lvl="1"/>
            <a:r>
              <a:rPr lang="en-GB" dirty="0"/>
              <a:t>SUMP Guidance, benefits, EU law, NAPCORE…..</a:t>
            </a:r>
          </a:p>
          <a:p>
            <a:r>
              <a:rPr lang="en-GB" dirty="0"/>
              <a:t>Tool available at: </a:t>
            </a:r>
            <a:r>
              <a:rPr lang="en-GB" dirty="0">
                <a:hlinkClick r:id="rId2"/>
              </a:rPr>
              <a:t>https://uvarbox.eu/uvarbox-tool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together with manual &amp; video</a:t>
            </a:r>
          </a:p>
          <a:p>
            <a:endParaRPr lang="en-GB" dirty="0"/>
          </a:p>
        </p:txBody>
      </p:sp>
      <p:pic>
        <p:nvPicPr>
          <p:cNvPr id="6" name="Picture 2" descr="Double Logo">
            <a:hlinkClick r:id="rId3"/>
            <a:extLst>
              <a:ext uri="{FF2B5EF4-FFF2-40B4-BE49-F238E27FC236}">
                <a16:creationId xmlns:a16="http://schemas.microsoft.com/office/drawing/2014/main" id="{67027F24-FCFA-4212-9B5B-72BD3A41D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1" r="55017" b="12462"/>
          <a:stretch/>
        </p:blipFill>
        <p:spPr bwMode="auto">
          <a:xfrm>
            <a:off x="10231685" y="139997"/>
            <a:ext cx="1756264" cy="1474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7EF015-2F91-1E34-CF3D-93C7E8AF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300" y="3909244"/>
            <a:ext cx="2679700" cy="29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4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E7BF-67BB-C27C-8CCF-2D453896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712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Communication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5FB95-127F-AC9E-827D-6721A7952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378"/>
            <a:ext cx="10515600" cy="79084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Also digital / M2M →  Navigation Tools</a:t>
            </a:r>
          </a:p>
          <a:p>
            <a:endParaRPr lang="en-GB" dirty="0"/>
          </a:p>
        </p:txBody>
      </p:sp>
      <p:pic>
        <p:nvPicPr>
          <p:cNvPr id="6" name="Picture 8" descr="Graphical user interface, websit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72BE9F3-1681-847F-C079-A8A0EFDB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12" y="2937024"/>
            <a:ext cx="2629504" cy="25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4">
            <a:hlinkClick r:id="rId2"/>
            <a:extLst>
              <a:ext uri="{FF2B5EF4-FFF2-40B4-BE49-F238E27FC236}">
                <a16:creationId xmlns:a16="http://schemas.microsoft.com/office/drawing/2014/main" id="{E341EB15-DE93-FB0E-A34B-B2652F34EE7E}"/>
              </a:ext>
            </a:extLst>
          </p:cNvPr>
          <p:cNvSpPr txBox="1"/>
          <p:nvPr/>
        </p:nvSpPr>
        <p:spPr>
          <a:xfrm>
            <a:off x="3229785" y="5679693"/>
            <a:ext cx="1776249" cy="256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067" i="1" dirty="0">
                <a:latin typeface="Segoe UI Semilight" panose="020B0402040204020203" pitchFamily="34" charset="0"/>
                <a:hlinkClick r:id="rId4"/>
              </a:rPr>
              <a:t>Antwerp city’s LEZ website</a:t>
            </a:r>
            <a:endParaRPr lang="nl-NL" sz="1067" dirty="0"/>
          </a:p>
        </p:txBody>
      </p:sp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9B46EB2F-2F0D-F21A-5EF3-DB08927D5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75217"/>
            <a:ext cx="2195701" cy="222359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15C040-2534-1F90-4D43-7F5CC0D4BD26}"/>
              </a:ext>
            </a:extLst>
          </p:cNvPr>
          <p:cNvCxnSpPr/>
          <p:nvPr/>
        </p:nvCxnSpPr>
        <p:spPr>
          <a:xfrm>
            <a:off x="1875501" y="4168047"/>
            <a:ext cx="1078011" cy="0"/>
          </a:xfrm>
          <a:prstGeom prst="straightConnector1">
            <a:avLst/>
          </a:prstGeom>
          <a:ln w="76200">
            <a:solidFill>
              <a:srgbClr val="00A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E4D6C5-BB7A-BC1E-4FC9-AAA7B50F21D4}"/>
              </a:ext>
            </a:extLst>
          </p:cNvPr>
          <p:cNvCxnSpPr>
            <a:cxnSpLocks/>
          </p:cNvCxnSpPr>
          <p:nvPr/>
        </p:nvCxnSpPr>
        <p:spPr>
          <a:xfrm>
            <a:off x="5520992" y="4168047"/>
            <a:ext cx="1887821" cy="15240"/>
          </a:xfrm>
          <a:prstGeom prst="straightConnector1">
            <a:avLst/>
          </a:prstGeom>
          <a:ln w="76200">
            <a:solidFill>
              <a:srgbClr val="00A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68458C35-0942-7BC5-FAAA-F124F8DE6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13" y="2814177"/>
            <a:ext cx="1560949" cy="31568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  <a:extLst>
              <a:ext uri="{FF2B5EF4-FFF2-40B4-BE49-F238E27FC236}">
                <a16:creationId xmlns:a16="http://schemas.microsoft.com/office/drawing/2014/main" id="{5457C8EE-F66A-5258-34D7-DB20BC99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213" y="2824528"/>
            <a:ext cx="1502741" cy="31464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989B54F6-DCF6-C386-12D4-57660B136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406" y="2793382"/>
            <a:ext cx="1547598" cy="31464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4">
            <a:hlinkClick r:id="rId7"/>
            <a:extLst>
              <a:ext uri="{FF2B5EF4-FFF2-40B4-BE49-F238E27FC236}">
                <a16:creationId xmlns:a16="http://schemas.microsoft.com/office/drawing/2014/main" id="{CEA746A9-15CF-2655-36F4-67863666D211}"/>
              </a:ext>
            </a:extLst>
          </p:cNvPr>
          <p:cNvSpPr txBox="1"/>
          <p:nvPr/>
        </p:nvSpPr>
        <p:spPr>
          <a:xfrm>
            <a:off x="9044213" y="6121743"/>
            <a:ext cx="19538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067" i="1" dirty="0">
                <a:latin typeface="Segoe UI Semilight" panose="020B0402040204020203" pitchFamily="34" charset="0"/>
                <a:hlinkClick r:id="rId7"/>
              </a:rPr>
              <a:t>Onderweg App</a:t>
            </a:r>
            <a:endParaRPr lang="nl-NL" sz="1067" dirty="0"/>
          </a:p>
        </p:txBody>
      </p:sp>
      <p:pic>
        <p:nvPicPr>
          <p:cNvPr id="22" name="Picture 2" descr="Double Logo">
            <a:hlinkClick r:id="rId11"/>
            <a:extLst>
              <a:ext uri="{FF2B5EF4-FFF2-40B4-BE49-F238E27FC236}">
                <a16:creationId xmlns:a16="http://schemas.microsoft.com/office/drawing/2014/main" id="{CC444D1D-F876-FA5A-475B-D36DD8724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1" r="55017" b="12462"/>
          <a:stretch/>
        </p:blipFill>
        <p:spPr bwMode="auto">
          <a:xfrm>
            <a:off x="10231685" y="139997"/>
            <a:ext cx="1756264" cy="1474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C6646-E5D9-DE6F-9DB4-1D2A55EBE8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89" y="3780243"/>
            <a:ext cx="775608" cy="775608"/>
          </a:xfrm>
          <a:prstGeom prst="rect">
            <a:avLst/>
          </a:prstGeom>
          <a:ln>
            <a:solidFill>
              <a:srgbClr val="00A05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31AC4B-56C7-335A-8552-F5F04A5C0C9D}"/>
              </a:ext>
            </a:extLst>
          </p:cNvPr>
          <p:cNvSpPr txBox="1"/>
          <p:nvPr/>
        </p:nvSpPr>
        <p:spPr>
          <a:xfrm>
            <a:off x="5864863" y="3010664"/>
            <a:ext cx="951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A050"/>
                </a:solidFill>
              </a:rPr>
              <a:t>DATEX II</a:t>
            </a:r>
          </a:p>
          <a:p>
            <a:r>
              <a:rPr lang="en-GB" dirty="0">
                <a:solidFill>
                  <a:srgbClr val="00A050"/>
                </a:solidFill>
              </a:rPr>
              <a:t>format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0D614D-06B2-6BEB-5511-EA41131B4B4E}"/>
              </a:ext>
            </a:extLst>
          </p:cNvPr>
          <p:cNvSpPr txBox="1"/>
          <p:nvPr/>
        </p:nvSpPr>
        <p:spPr>
          <a:xfrm>
            <a:off x="5798485" y="4814378"/>
            <a:ext cx="138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A050"/>
                </a:solidFill>
              </a:rPr>
              <a:t>On </a:t>
            </a:r>
            <a:r>
              <a:rPr lang="en-GB" dirty="0">
                <a:solidFill>
                  <a:srgbClr val="00A050"/>
                </a:solidFill>
                <a:hlinkClick r:id="rId14"/>
              </a:rPr>
              <a:t>NAP</a:t>
            </a:r>
            <a:r>
              <a:rPr lang="en-GB" dirty="0">
                <a:solidFill>
                  <a:srgbClr val="00A050"/>
                </a:solidFill>
              </a:rPr>
              <a:t> &amp; city/MS</a:t>
            </a:r>
          </a:p>
          <a:p>
            <a:r>
              <a:rPr lang="en-GB" dirty="0">
                <a:solidFill>
                  <a:srgbClr val="00A050"/>
                </a:solidFill>
              </a:rPr>
              <a:t>Open Data</a:t>
            </a:r>
          </a:p>
          <a:p>
            <a:r>
              <a:rPr lang="en-GB" dirty="0">
                <a:solidFill>
                  <a:srgbClr val="00A050"/>
                </a:solidFill>
              </a:rPr>
              <a:t>portals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B1CC4E-9687-1057-8884-8A2E6704CED9}"/>
              </a:ext>
            </a:extLst>
          </p:cNvPr>
          <p:cNvCxnSpPr>
            <a:cxnSpLocks/>
          </p:cNvCxnSpPr>
          <p:nvPr/>
        </p:nvCxnSpPr>
        <p:spPr>
          <a:xfrm>
            <a:off x="1875501" y="4318001"/>
            <a:ext cx="1078011" cy="1968499"/>
          </a:xfrm>
          <a:prstGeom prst="straightConnector1">
            <a:avLst/>
          </a:prstGeom>
          <a:ln w="76200">
            <a:solidFill>
              <a:srgbClr val="00A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C33A1FF-C957-2EF2-D286-07A9281C85C8}"/>
              </a:ext>
            </a:extLst>
          </p:cNvPr>
          <p:cNvSpPr txBox="1">
            <a:spLocks/>
          </p:cNvSpPr>
          <p:nvPr/>
        </p:nvSpPr>
        <p:spPr>
          <a:xfrm>
            <a:off x="2953512" y="6066497"/>
            <a:ext cx="4006088" cy="79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>
                <a:solidFill>
                  <a:srgbClr val="00A050"/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DDC28"/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&amp; of course many other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Communication forms…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2559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FA6FDBD-A1E8-8C4B-895A-0E4C274A88EA}"/>
              </a:ext>
            </a:extLst>
          </p:cNvPr>
          <p:cNvSpPr txBox="1"/>
          <p:nvPr/>
        </p:nvSpPr>
        <p:spPr>
          <a:xfrm>
            <a:off x="662151" y="543413"/>
            <a:ext cx="9583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DDC28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rPr>
              <a:t>Why should I digitise my UVAR?</a:t>
            </a:r>
          </a:p>
        </p:txBody>
      </p:sp>
      <p:sp>
        <p:nvSpPr>
          <p:cNvPr id="3" name="ZoneTexte 9">
            <a:extLst>
              <a:ext uri="{FF2B5EF4-FFF2-40B4-BE49-F238E27FC236}">
                <a16:creationId xmlns:a16="http://schemas.microsoft.com/office/drawing/2014/main" id="{9739C6E0-FE01-C2EF-8142-D63A18EB9019}"/>
              </a:ext>
            </a:extLst>
          </p:cNvPr>
          <p:cNvSpPr txBox="1"/>
          <p:nvPr/>
        </p:nvSpPr>
        <p:spPr>
          <a:xfrm>
            <a:off x="662151" y="1796823"/>
            <a:ext cx="11174585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Rubik" panose="00000500000000000000" pitchFamily="2" charset="-79"/>
                <a:cs typeface="Rubik" panose="00000500000000000000" pitchFamily="2" charset="-79"/>
              </a:rPr>
              <a:t>Greater awareness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1600" b="1" dirty="0">
                <a:latin typeface="Rubik" panose="00000500000000000000" pitchFamily="2" charset="-79"/>
                <a:cs typeface="Rubik" panose="00000500000000000000" pitchFamily="2" charset="-79"/>
              </a:rPr>
              <a:t> greater compliance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1600" b="1" dirty="0">
                <a:latin typeface="Rubik" panose="00000500000000000000" pitchFamily="2" charset="-79"/>
                <a:cs typeface="Rubik" panose="00000500000000000000" pitchFamily="2" charset="-79"/>
              </a:rPr>
              <a:t> greater impact 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Rubik" panose="00000500000000000000" pitchFamily="2" charset="-79"/>
                <a:cs typeface="Rubik" panose="00000500000000000000" pitchFamily="2" charset="-79"/>
              </a:rPr>
              <a:t>Greater awareness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sz="1600" b="1" dirty="0">
                <a:latin typeface="Rubik" panose="00000500000000000000" pitchFamily="2" charset="-79"/>
                <a:cs typeface="Rubik" panose="00000500000000000000" pitchFamily="2" charset="-79"/>
              </a:rPr>
              <a:t>less enforcement work = fewer complaints &amp; queries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Service Providers (e.g. Google) increasingly contacting cities for UVAR data</a:t>
            </a:r>
            <a:b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  If provide to one (in their requested format) = need to provide similarly for others (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  <a:hlinkClick r:id="rId2"/>
              </a:rPr>
              <a:t>Open Data Directive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)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Using 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  <a:hlinkClick r:id="rId3"/>
              </a:rPr>
              <a:t>UVAR Box 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→ single 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  <a:hlinkClick r:id="rId4"/>
              </a:rPr>
              <a:t>EU-wide DATEX II format 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= provide data once only on 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  <a:hlinkClick r:id="rId5"/>
              </a:rPr>
              <a:t>National Action Point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 &amp; city/national open data websites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Information on emissions stickers and national traffic rules required on the 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  <a:hlinkClick r:id="rId6"/>
              </a:rPr>
              <a:t>Single Digital Gateway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 by end 2023. UVARs also on  the SDG. Needed in SDG format -  DATEX II can be easily imported into SDG format. 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  <a:hlinkClick r:id="rId7"/>
              </a:rPr>
              <a:t>ITS Directive &amp; delegated regulation 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requires Member States to digitise UVARs &amp; encourage cities to do so too. Revised regulation likely to require UVARs to be digitised.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UVARs in navigation services significantly reduce the resistance to UVARs at an EU and non-local level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Cities often have own general digitisation processes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Some Countries &amp; Cities working on “digital mirror” of traffic regulations (</a:t>
            </a:r>
            <a:r>
              <a:rPr lang="en-GB" sz="1600" dirty="0" err="1">
                <a:latin typeface="Rubik" panose="00000500000000000000" pitchFamily="2" charset="-79"/>
                <a:cs typeface="Rubik" panose="00000500000000000000" pitchFamily="2" charset="-79"/>
              </a:rPr>
              <a:t>eg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  <a:hlinkClick r:id="rId8"/>
              </a:rPr>
              <a:t>METR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) 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Digital UVAR data also needed for </a:t>
            </a:r>
            <a:r>
              <a:rPr lang="en-GB" sz="1600" dirty="0" err="1">
                <a:latin typeface="Rubik" panose="00000500000000000000" pitchFamily="2" charset="-79"/>
                <a:cs typeface="Rubik" panose="00000500000000000000" pitchFamily="2" charset="-79"/>
              </a:rPr>
              <a:t>eg</a:t>
            </a:r>
            <a:r>
              <a:rPr lang="en-GB" sz="1600" dirty="0">
                <a:latin typeface="Rubik" panose="00000500000000000000" pitchFamily="2" charset="-79"/>
                <a:cs typeface="Rubik" panose="00000500000000000000" pitchFamily="2" charset="-79"/>
              </a:rPr>
              <a:t> geofencing, ISA, connected &amp; automated vehicle deployment</a:t>
            </a:r>
            <a:endParaRPr lang="fr-BE" sz="16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4" name="ZoneTexte 10">
            <a:extLst>
              <a:ext uri="{FF2B5EF4-FFF2-40B4-BE49-F238E27FC236}">
                <a16:creationId xmlns:a16="http://schemas.microsoft.com/office/drawing/2014/main" id="{B2768ABD-32CB-531D-FA9A-AE087465D9FD}"/>
              </a:ext>
            </a:extLst>
          </p:cNvPr>
          <p:cNvSpPr txBox="1"/>
          <p:nvPr/>
        </p:nvSpPr>
        <p:spPr>
          <a:xfrm>
            <a:off x="833876" y="1266912"/>
            <a:ext cx="682118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b="1">
                <a:solidFill>
                  <a:srgbClr val="3EA447"/>
                </a:solidFill>
                <a:latin typeface="DIN-Medium" pitchFamily="2" charset="0"/>
              </a:rPr>
              <a:t>Advantages to cities include:</a:t>
            </a:r>
            <a:endParaRPr lang="en-GB" sz="2667">
              <a:solidFill>
                <a:srgbClr val="3EA447"/>
              </a:solidFill>
              <a:latin typeface="DIN-Medium" pitchFamily="2" charset="0"/>
            </a:endParaRPr>
          </a:p>
        </p:txBody>
      </p:sp>
      <p:sp>
        <p:nvSpPr>
          <p:cNvPr id="2" name="ZoneTexte 10">
            <a:extLst>
              <a:ext uri="{FF2B5EF4-FFF2-40B4-BE49-F238E27FC236}">
                <a16:creationId xmlns:a16="http://schemas.microsoft.com/office/drawing/2014/main" id="{E815EBB1-2FC6-7AE1-4475-CB00D4FB7381}"/>
              </a:ext>
            </a:extLst>
          </p:cNvPr>
          <p:cNvSpPr txBox="1"/>
          <p:nvPr/>
        </p:nvSpPr>
        <p:spPr>
          <a:xfrm>
            <a:off x="739388" y="5862791"/>
            <a:ext cx="682118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A4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2667" b="1" dirty="0">
                <a:solidFill>
                  <a:srgbClr val="3EA4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67" b="1" dirty="0">
                <a:solidFill>
                  <a:srgbClr val="3EA447"/>
                </a:solidFill>
                <a:latin typeface="DIN-Medium" pitchFamily="2" charset="0"/>
              </a:rPr>
              <a:t>It will make a more effective UVAR !</a:t>
            </a:r>
          </a:p>
          <a:p>
            <a:r>
              <a:rPr lang="en-GB" sz="2667" b="1" dirty="0">
                <a:solidFill>
                  <a:srgbClr val="3EA447"/>
                </a:solidFill>
                <a:latin typeface="DIN-Medium" pitchFamily="2" charset="0"/>
              </a:rPr>
              <a:t>	So use the UVAR Box tool!</a:t>
            </a:r>
            <a:endParaRPr lang="en-GB" sz="2667" dirty="0">
              <a:solidFill>
                <a:srgbClr val="3EA447"/>
              </a:solidFill>
              <a:latin typeface="DIN-Medium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1B3F2-3BF7-5820-FB17-A4548C01B570}"/>
              </a:ext>
            </a:extLst>
          </p:cNvPr>
          <p:cNvSpPr txBox="1"/>
          <p:nvPr/>
        </p:nvSpPr>
        <p:spPr>
          <a:xfrm>
            <a:off x="7058021" y="6175729"/>
            <a:ext cx="294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3EA447"/>
                </a:solidFill>
                <a:latin typeface="DIN-Medium" pitchFamily="2" charset="0"/>
              </a:rPr>
              <a:t>More details: </a:t>
            </a:r>
            <a:r>
              <a:rPr lang="en-GB" b="1" dirty="0">
                <a:solidFill>
                  <a:srgbClr val="3EA447"/>
                </a:solidFill>
                <a:latin typeface="DIN-Medium" pitchFamily="2" charset="0"/>
                <a:hlinkClick r:id="rId9"/>
              </a:rPr>
              <a:t>UVAR Box tool </a:t>
            </a:r>
            <a:endParaRPr lang="en-GB" b="1" dirty="0">
              <a:solidFill>
                <a:srgbClr val="3EA447"/>
              </a:solidFill>
              <a:latin typeface="DIN-Medium" pitchFamily="2" charset="0"/>
            </a:endParaRPr>
          </a:p>
        </p:txBody>
      </p:sp>
      <p:pic>
        <p:nvPicPr>
          <p:cNvPr id="10" name="Picture 2" descr="Double Logo">
            <a:hlinkClick r:id="rId10"/>
            <a:extLst>
              <a:ext uri="{FF2B5EF4-FFF2-40B4-BE49-F238E27FC236}">
                <a16:creationId xmlns:a16="http://schemas.microsoft.com/office/drawing/2014/main" id="{A85D435A-FD2A-EBF7-45E8-59B4736C1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1" r="55017" b="12462"/>
          <a:stretch/>
        </p:blipFill>
        <p:spPr bwMode="auto">
          <a:xfrm>
            <a:off x="10231685" y="139997"/>
            <a:ext cx="1756264" cy="1474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454D74-50E7-3AAE-7970-240D18582785}"/>
              </a:ext>
            </a:extLst>
          </p:cNvPr>
          <p:cNvSpPr txBox="1"/>
          <p:nvPr/>
        </p:nvSpPr>
        <p:spPr>
          <a:xfrm>
            <a:off x="8361825" y="6488668"/>
            <a:ext cx="376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3EA447"/>
                </a:solidFill>
                <a:latin typeface="DIN-Medium" pitchFamily="2" charset="0"/>
                <a:hlinkClick r:id="rId12"/>
              </a:rPr>
              <a:t>UVAR Box final conference recordings</a:t>
            </a:r>
            <a:endParaRPr lang="en-GB" b="1" dirty="0">
              <a:solidFill>
                <a:srgbClr val="3EA447"/>
              </a:solidFill>
              <a:latin typeface="DIN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1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8EDD-CFB7-2145-568B-386D5546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UVAR Exchange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3A9A007B-01EA-0BA1-4DF4-DC49B3655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286999" y="189708"/>
            <a:ext cx="1667417" cy="154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4E3223-3328-6126-7519-76F9776AC6B1}"/>
              </a:ext>
            </a:extLst>
          </p:cNvPr>
          <p:cNvSpPr txBox="1">
            <a:spLocks/>
          </p:cNvSpPr>
          <p:nvPr/>
        </p:nvSpPr>
        <p:spPr>
          <a:xfrm>
            <a:off x="838199" y="1729906"/>
            <a:ext cx="11116217" cy="512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>
                <a:solidFill>
                  <a:srgbClr val="00A050"/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DDC28"/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Three aims: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Identify how to achieve EU-wide foreign vehicle enforcement</a:t>
            </a:r>
          </a:p>
          <a:p>
            <a:pPr lvl="1"/>
            <a:r>
              <a:rPr lang="en-GB" dirty="0"/>
              <a:t>Options / recommendations to the European Commission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Recommendations on better &amp; clearer UVAR signage</a:t>
            </a:r>
          </a:p>
          <a:p>
            <a:pPr lvl="1"/>
            <a:r>
              <a:rPr lang="en-GB" dirty="0"/>
              <a:t>‘horizontal &amp; vertical’ road signs (metal standing or painted on road)</a:t>
            </a:r>
          </a:p>
          <a:p>
            <a:pPr lvl="1"/>
            <a:r>
              <a:rPr lang="en-GB" dirty="0"/>
              <a:t>Variable Message Signs (VMS)</a:t>
            </a:r>
          </a:p>
          <a:p>
            <a:pPr lvl="1"/>
            <a:r>
              <a:rPr lang="en-GB" dirty="0"/>
              <a:t>Guidance &amp; demonstrations</a:t>
            </a:r>
          </a:p>
          <a:p>
            <a:pPr lvl="1"/>
            <a:r>
              <a:rPr lang="en-GB" dirty="0"/>
              <a:t>Incorporated into ReVeAL Guidance Document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Demonstrating cooperative-ITS/geofencing including digital ITS services for car navigation systems.</a:t>
            </a:r>
          </a:p>
          <a:p>
            <a:pPr lvl="1"/>
            <a:r>
              <a:rPr lang="en-GB" dirty="0"/>
              <a:t>Demonstrated, however for UVARs mainly for updating navigation tools (and emergency/triggered UVARs)</a:t>
            </a:r>
          </a:p>
        </p:txBody>
      </p:sp>
    </p:spTree>
    <p:extLst>
      <p:ext uri="{BB962C8B-B14F-4D97-AF65-F5344CB8AC3E}">
        <p14:creationId xmlns:p14="http://schemas.microsoft.com/office/powerpoint/2010/main" val="130714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D7A3-4FEA-E315-EE2E-9EC5CD56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UVAR Exchange</a:t>
            </a:r>
            <a:br>
              <a:rPr lang="en-GB" dirty="0"/>
            </a:br>
            <a:r>
              <a:rPr lang="en-GB" dirty="0"/>
              <a:t>Main signs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844B7440-C14C-0F7A-8215-71D0AF729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286999" y="189708"/>
            <a:ext cx="1667417" cy="154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5F420FF-917F-C08F-5B0F-5264947F3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440" y="15179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7">
            <a:extLst>
              <a:ext uri="{FF2B5EF4-FFF2-40B4-BE49-F238E27FC236}">
                <a16:creationId xmlns:a16="http://schemas.microsoft.com/office/drawing/2014/main" id="{C2D0E10B-66C9-0667-9A96-89B184728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5" y="4375405"/>
            <a:ext cx="8439913" cy="228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9DFD9B4-761E-ECB6-37F1-77EF14C21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440" y="317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Rubik" panose="00000500000000000000" pitchFamily="2" charset="-79"/>
              </a:rPr>
              <a:t> 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A7C95B-BF03-AA21-5FA3-E9E60284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20" y="1998728"/>
            <a:ext cx="10515600" cy="1988055"/>
          </a:xfrm>
        </p:spPr>
        <p:txBody>
          <a:bodyPr>
            <a:normAutofit/>
          </a:bodyPr>
          <a:lstStyle/>
          <a:p>
            <a:r>
              <a:rPr lang="en-GB" dirty="0"/>
              <a:t>Pictograms; text should be minimised </a:t>
            </a:r>
          </a:p>
          <a:p>
            <a:r>
              <a:rPr lang="en-GB" dirty="0"/>
              <a:t>Local abbreviations and acronyms should be avoided </a:t>
            </a:r>
          </a:p>
          <a:p>
            <a:r>
              <a:rPr lang="en-GB" dirty="0">
                <a:solidFill>
                  <a:srgbClr val="00A050"/>
                </a:solidFill>
              </a:rPr>
              <a:t>Both on Entry, and early enough to allow </a:t>
            </a:r>
            <a:r>
              <a:rPr lang="en-GB" dirty="0"/>
              <a:t>diversionary route</a:t>
            </a:r>
            <a:endParaRPr lang="en-GB" dirty="0">
              <a:solidFill>
                <a:srgbClr val="00A05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50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D7A3-4FEA-E315-EE2E-9EC5CD56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UVAR Exchange</a:t>
            </a:r>
            <a:br>
              <a:rPr lang="en-GB" dirty="0"/>
            </a:br>
            <a:r>
              <a:rPr lang="en-GB" dirty="0"/>
              <a:t>Supplementary panels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844B7440-C14C-0F7A-8215-71D0AF729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286999" y="189708"/>
            <a:ext cx="1667417" cy="154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5F420FF-917F-C08F-5B0F-5264947F3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440" y="15179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DFD9B4-761E-ECB6-37F1-77EF14C21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440" y="317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Rubik" panose="00000500000000000000" pitchFamily="2" charset="-79"/>
              </a:rPr>
              <a:t> 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magine 13">
            <a:extLst>
              <a:ext uri="{FF2B5EF4-FFF2-40B4-BE49-F238E27FC236}">
                <a16:creationId xmlns:a16="http://schemas.microsoft.com/office/drawing/2014/main" id="{FF2BB4B2-9AB6-5BA0-DA20-7BADEA03A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05" y="1786293"/>
            <a:ext cx="1487590" cy="1366913"/>
          </a:xfrm>
          <a:prstGeom prst="rect">
            <a:avLst/>
          </a:prstGeom>
        </p:spPr>
      </p:pic>
      <p:pic>
        <p:nvPicPr>
          <p:cNvPr id="10" name="Immagine 21">
            <a:extLst>
              <a:ext uri="{FF2B5EF4-FFF2-40B4-BE49-F238E27FC236}">
                <a16:creationId xmlns:a16="http://schemas.microsoft.com/office/drawing/2014/main" id="{87482145-F30C-74DA-46D1-75A62D0939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61" t="23897" r="6051" b="38326"/>
          <a:stretch/>
        </p:blipFill>
        <p:spPr>
          <a:xfrm>
            <a:off x="45329" y="807822"/>
            <a:ext cx="1667416" cy="2322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B7A230-A009-6ADF-6C18-457DE6DC03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2" r="31180"/>
          <a:stretch/>
        </p:blipFill>
        <p:spPr bwMode="auto">
          <a:xfrm>
            <a:off x="2625220" y="3084602"/>
            <a:ext cx="1487590" cy="100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4B526-288B-2034-4A2A-C05C22BA0E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12"/>
          <a:stretch/>
        </p:blipFill>
        <p:spPr bwMode="auto">
          <a:xfrm>
            <a:off x="3369015" y="4092067"/>
            <a:ext cx="2010968" cy="275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24B174-CC18-AB29-F476-4A76BA179C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91" y="5250231"/>
            <a:ext cx="5524731" cy="10074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DE18F3-F14C-412F-54B8-0452CE665359}"/>
              </a:ext>
            </a:extLst>
          </p:cNvPr>
          <p:cNvSpPr txBox="1"/>
          <p:nvPr/>
        </p:nvSpPr>
        <p:spPr>
          <a:xfrm>
            <a:off x="6694508" y="2417004"/>
            <a:ext cx="520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A050"/>
                </a:solidFill>
              </a:rPr>
              <a:t>For updates see </a:t>
            </a:r>
            <a:r>
              <a:rPr lang="en-GB" b="1" dirty="0">
                <a:solidFill>
                  <a:srgbClr val="00A050"/>
                </a:solidFill>
                <a:hlinkClick r:id="rId2"/>
              </a:rPr>
              <a:t>https://uvarbox.eu/uvar-exchange/</a:t>
            </a:r>
            <a:r>
              <a:rPr lang="en-GB" b="1" dirty="0">
                <a:solidFill>
                  <a:srgbClr val="00A05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8889A6-71AF-017B-BE12-CE13DC415E94}"/>
              </a:ext>
            </a:extLst>
          </p:cNvPr>
          <p:cNvSpPr txBox="1"/>
          <p:nvPr/>
        </p:nvSpPr>
        <p:spPr>
          <a:xfrm>
            <a:off x="3665546" y="1881159"/>
            <a:ext cx="3907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A050"/>
                </a:solidFill>
              </a:rPr>
              <a:t>To give further details on the UVAR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3A616B-2397-EFE7-A33D-7B31973FB1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4"/>
          <a:stretch/>
        </p:blipFill>
        <p:spPr bwMode="auto">
          <a:xfrm>
            <a:off x="6239024" y="3048662"/>
            <a:ext cx="1557353" cy="100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E2BCA9-DD15-BE48-A477-7951ED2EC8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7"/>
          <a:stretch/>
        </p:blipFill>
        <p:spPr bwMode="auto">
          <a:xfrm>
            <a:off x="4174288" y="3048662"/>
            <a:ext cx="2073021" cy="1007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41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CBED-2348-2284-7C36-9476AAA0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C3288-DD3C-A5A4-C2D6-DB30C5804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32" y="1741408"/>
            <a:ext cx="10515600" cy="3287793"/>
          </a:xfrm>
        </p:spPr>
        <p:txBody>
          <a:bodyPr>
            <a:normAutofit/>
          </a:bodyPr>
          <a:lstStyle/>
          <a:p>
            <a:r>
              <a:rPr lang="en-GB" dirty="0"/>
              <a:t>Pictograms (same as road signs)</a:t>
            </a:r>
          </a:p>
          <a:p>
            <a:r>
              <a:rPr lang="en-GB" dirty="0"/>
              <a:t>Information reliable &amp; up to date </a:t>
            </a:r>
          </a:p>
          <a:p>
            <a:r>
              <a:rPr lang="en-GB" dirty="0"/>
              <a:t>Free text kept to a minimum (5-7 words) </a:t>
            </a:r>
          </a:p>
          <a:p>
            <a:r>
              <a:rPr lang="en-GB" dirty="0"/>
              <a:t>Avoid local abbreviations &amp; acronyms</a:t>
            </a:r>
          </a:p>
          <a:p>
            <a:r>
              <a:rPr lang="en-GB" dirty="0"/>
              <a:t>Bilingual messages when possible (national &amp; English)</a:t>
            </a:r>
          </a:p>
          <a:p>
            <a:r>
              <a:rPr lang="en-GB" dirty="0"/>
              <a:t>VMS turned off when UVAR is not active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598CB3-B555-8079-3C0C-6EC61CE02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EDD806D6-C7A6-3F88-E6B9-A9341A41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258591"/>
            <a:ext cx="434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9CFC16F-AF94-DEE3-B074-B4A88039D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Rubik" panose="00000500000000000000" pitchFamily="2" charset="-79"/>
              </a:rPr>
              <a:t> 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0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3FEDC222B424782CBE6807A4F0D1E" ma:contentTypeVersion="16" ma:contentTypeDescription="Create a new document." ma:contentTypeScope="" ma:versionID="7edc02c145661356fa6465884acbc646">
  <xsd:schema xmlns:xsd="http://www.w3.org/2001/XMLSchema" xmlns:xs="http://www.w3.org/2001/XMLSchema" xmlns:p="http://schemas.microsoft.com/office/2006/metadata/properties" xmlns:ns2="31452041-4efa-4cdb-b7c8-67e77ec35399" xmlns:ns3="9db8fa98-57d9-4738-ab25-b7fe58e6ce3d" targetNamespace="http://schemas.microsoft.com/office/2006/metadata/properties" ma:root="true" ma:fieldsID="9a9f5ebd706975f89c65e468321951a7" ns2:_="" ns3:_="">
    <xsd:import namespace="31452041-4efa-4cdb-b7c8-67e77ec35399"/>
    <xsd:import namespace="9db8fa98-57d9-4738-ab25-b7fe58e6c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452041-4efa-4cdb-b7c8-67e77ec353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381483-150a-4726-b180-307f5f59d1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8fa98-57d9-4738-ab25-b7fe58e6ce3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873acb-d3cf-471f-bdf0-696b0b05f8b9}" ma:internalName="TaxCatchAll" ma:showField="CatchAllData" ma:web="9db8fa98-57d9-4738-ab25-b7fe58e6ce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b8fa98-57d9-4738-ab25-b7fe58e6ce3d" xsi:nil="true"/>
    <lcf76f155ced4ddcb4097134ff3c332f xmlns="31452041-4efa-4cdb-b7c8-67e77ec3539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76CE36-12E4-47E0-9DC1-A83856F0909E}"/>
</file>

<file path=customXml/itemProps2.xml><?xml version="1.0" encoding="utf-8"?>
<ds:datastoreItem xmlns:ds="http://schemas.openxmlformats.org/officeDocument/2006/customXml" ds:itemID="{2E745810-E417-4E2D-9496-8AB411A3387A}"/>
</file>

<file path=customXml/itemProps3.xml><?xml version="1.0" encoding="utf-8"?>
<ds:datastoreItem xmlns:ds="http://schemas.openxmlformats.org/officeDocument/2006/customXml" ds:itemID="{2B3EC459-1BBF-4D97-8168-6607544FC2E8}"/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699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DIN-Medium</vt:lpstr>
      <vt:lpstr>Rubik</vt:lpstr>
      <vt:lpstr>Rubik Light</vt:lpstr>
      <vt:lpstr>Rubik Medium</vt:lpstr>
      <vt:lpstr>Segoe UI Semilight</vt:lpstr>
      <vt:lpstr>Office Theme</vt:lpstr>
      <vt:lpstr>PowerPoint Presentation</vt:lpstr>
      <vt:lpstr>Purpose of UVAR Box = UVAR in M2M format Why?</vt:lpstr>
      <vt:lpstr>UVAR Box</vt:lpstr>
      <vt:lpstr>Communication Conversion</vt:lpstr>
      <vt:lpstr>PowerPoint Presentation</vt:lpstr>
      <vt:lpstr>UVAR Exchange</vt:lpstr>
      <vt:lpstr>UVAR Exchange Main signs</vt:lpstr>
      <vt:lpstr>UVAR Exchange Supplementary panels</vt:lpstr>
      <vt:lpstr>VMS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Koos Fransen</dc:creator>
  <cp:lastModifiedBy>Lucy Sadler</cp:lastModifiedBy>
  <cp:revision>147</cp:revision>
  <dcterms:created xsi:type="dcterms:W3CDTF">2020-05-19T07:32:34Z</dcterms:created>
  <dcterms:modified xsi:type="dcterms:W3CDTF">2022-11-08T22:29:33Z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0x01010093F3FEDC222B424782CBE6807A4F0D1E</vt:lpwstr>
  </property>
</Properties>
</file>